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31"/>
  </p:notesMasterIdLst>
  <p:sldIdLst>
    <p:sldId id="381" r:id="rId5"/>
    <p:sldId id="428" r:id="rId6"/>
    <p:sldId id="269" r:id="rId7"/>
    <p:sldId id="450" r:id="rId8"/>
    <p:sldId id="451" r:id="rId9"/>
    <p:sldId id="452" r:id="rId10"/>
    <p:sldId id="453" r:id="rId11"/>
    <p:sldId id="454" r:id="rId12"/>
    <p:sldId id="306" r:id="rId13"/>
    <p:sldId id="457" r:id="rId14"/>
    <p:sldId id="355" r:id="rId15"/>
    <p:sldId id="458" r:id="rId16"/>
    <p:sldId id="488" r:id="rId17"/>
    <p:sldId id="433" r:id="rId18"/>
    <p:sldId id="394" r:id="rId19"/>
    <p:sldId id="410" r:id="rId20"/>
    <p:sldId id="395" r:id="rId21"/>
    <p:sldId id="393" r:id="rId22"/>
    <p:sldId id="443" r:id="rId23"/>
    <p:sldId id="444" r:id="rId24"/>
    <p:sldId id="437" r:id="rId25"/>
    <p:sldId id="435" r:id="rId26"/>
    <p:sldId id="440" r:id="rId27"/>
    <p:sldId id="445" r:id="rId28"/>
    <p:sldId id="449" r:id="rId29"/>
    <p:sldId id="441" r:id="rId30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CC00CC"/>
    <a:srgbClr val="FF0000"/>
    <a:srgbClr val="00CC00"/>
    <a:srgbClr val="CC0099"/>
    <a:srgbClr val="FF0066"/>
    <a:srgbClr val="0000FF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/>
    <p:restoredTop sz="94652"/>
  </p:normalViewPr>
  <p:slideViewPr>
    <p:cSldViewPr showGuides="1">
      <p:cViewPr>
        <p:scale>
          <a:sx n="100" d="100"/>
          <a:sy n="100" d="100"/>
        </p:scale>
        <p:origin x="-936" y="5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0" hangingPunct="0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9BFD8EF-6EEF-43F3-8483-21694B0081A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531843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7171" name="Rectangle 3"/>
          <p:cNvSpPr>
            <a:spLocks noGrp="1" noRot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r>
              <a:rPr lang="en-US" altLang="zh-CN" dirty="0">
                <a:ea typeface="宋体" panose="02010600030101010101" pitchFamily="2" charset="-122"/>
              </a:rPr>
              <a:t>www.gzsxw.net </a:t>
            </a:r>
            <a:r>
              <a:rPr lang="zh-CN" altLang="en-US" dirty="0">
                <a:ea typeface="宋体" panose="02010600030101010101" pitchFamily="2" charset="-122"/>
              </a:rPr>
              <a:t>港中数学网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fld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219" name="Rectangle 2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9220" name="Rectangle 3"/>
          <p:cNvSpPr>
            <a:spLocks noGrp="1" noRot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>
              <a:spcBef>
                <a:spcPct val="0"/>
              </a:spcBef>
            </a:pP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AD44661-1FB5-4A39-9EBA-326C3431B920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AD44661-1FB5-4A39-9EBA-326C3431B920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AD44661-1FB5-4A39-9EBA-326C3431B920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6A8D939-E98E-4956-B14E-DD9E03BAA645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cover dir="l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6A8D939-E98E-4956-B14E-DD9E03BAA645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cover dir="l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6A8D939-E98E-4956-B14E-DD9E03BAA645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cover dir="l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6A8D939-E98E-4956-B14E-DD9E03BAA645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cover dir="l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6A8D939-E98E-4956-B14E-DD9E03BAA645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cover dir="l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6A8D939-E98E-4956-B14E-DD9E03BAA645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cover dir="l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6A8D939-E98E-4956-B14E-DD9E03BAA645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cover dir="l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6A8D939-E98E-4956-B14E-DD9E03BAA645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cover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AD44661-1FB5-4A39-9EBA-326C3431B920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6A8D939-E98E-4956-B14E-DD9E03BAA645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cover dir="l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6A8D939-E98E-4956-B14E-DD9E03BAA645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cover dir="l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6A8D939-E98E-4956-B14E-DD9E03BAA645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cover dir="l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F093166-FB3A-416F-B71A-A7262ED99754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F093166-FB3A-416F-B71A-A7262ED99754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F093166-FB3A-416F-B71A-A7262ED99754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F093166-FB3A-416F-B71A-A7262ED99754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F093166-FB3A-416F-B71A-A7262ED99754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F093166-FB3A-416F-B71A-A7262ED99754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F093166-FB3A-416F-B71A-A7262ED99754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AD44661-1FB5-4A39-9EBA-326C3431B920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F093166-FB3A-416F-B71A-A7262ED99754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F093166-FB3A-416F-B71A-A7262ED99754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F093166-FB3A-416F-B71A-A7262ED99754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F093166-FB3A-416F-B71A-A7262ED99754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2E3733-1013-4959-A839-489849ADD735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2E3733-1013-4959-A839-489849ADD735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2E3733-1013-4959-A839-489849ADD735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2E3733-1013-4959-A839-489849ADD735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2E3733-1013-4959-A839-489849ADD735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2E3733-1013-4959-A839-489849ADD735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AD44661-1FB5-4A39-9EBA-326C3431B920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2E3733-1013-4959-A839-489849ADD735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2E3733-1013-4959-A839-489849ADD735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2E3733-1013-4959-A839-489849ADD735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2E3733-1013-4959-A839-489849ADD735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2E3733-1013-4959-A839-489849ADD735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AD44661-1FB5-4A39-9EBA-326C3431B920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AD44661-1FB5-4A39-9EBA-326C3431B920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AD44661-1FB5-4A39-9EBA-326C3431B920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AD44661-1FB5-4A39-9EBA-326C3431B920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AD44661-1FB5-4A39-9EBA-326C3431B920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AD44661-1FB5-4A39-9EBA-326C3431B920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205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6A8D939-E98E-4956-B14E-DD9E03BAA645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over dir="ld"/>
  </p:transition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307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37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7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7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F093166-FB3A-416F-B71A-A7262ED99754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4099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46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6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6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2E3733-1013-4959-A839-489849ADD735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0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3"/>
          <p:cNvSpPr/>
          <p:nvPr/>
        </p:nvSpPr>
        <p:spPr>
          <a:xfrm>
            <a:off x="381000" y="685800"/>
            <a:ext cx="8077200" cy="35814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72963"/>
              </a:avLst>
            </a:prstTxWarp>
            <a:normAutofit/>
          </a:bodyPr>
          <a:lstStyle/>
          <a:p>
            <a:pPr algn="ctr"/>
            <a:r>
              <a:rPr lang="zh-CN" altLang="en-US" sz="80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欢迎各位家长光临</a:t>
            </a:r>
          </a:p>
        </p:txBody>
      </p:sp>
      <p:sp>
        <p:nvSpPr>
          <p:cNvPr id="6147" name="Text Box 12"/>
          <p:cNvSpPr txBox="1"/>
          <p:nvPr/>
        </p:nvSpPr>
        <p:spPr>
          <a:xfrm>
            <a:off x="2590800" y="4419600"/>
            <a:ext cx="43434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4400" dirty="0">
                <a:solidFill>
                  <a:srgbClr val="FF0000"/>
                </a:solidFill>
                <a:latin typeface="Times New Roman" panose="02020603050405020304" pitchFamily="18" charset="0"/>
              </a:rPr>
              <a:t>          四</a:t>
            </a:r>
            <a:r>
              <a:rPr lang="zh-CN" altLang="en-US" sz="4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zh-CN" sz="4400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  <a:r>
              <a:rPr lang="zh-CN" altLang="en-US" sz="4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）</a:t>
            </a:r>
            <a:r>
              <a:rPr lang="zh-CN" altLang="en-US" sz="4400" dirty="0">
                <a:solidFill>
                  <a:srgbClr val="FF0000"/>
                </a:solidFill>
                <a:latin typeface="Times New Roman" panose="02020603050405020304" pitchFamily="18" charset="0"/>
              </a:rPr>
              <a:t>班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 sz="2400" dirty="0">
                <a:latin typeface="Times New Roman" panose="02020603050405020304" pitchFamily="18" charset="0"/>
              </a:rPr>
              <a:t>                           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2019.11.20</a:t>
            </a:r>
            <a:endParaRPr lang="en-US" altLang="zh-CN"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l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3"/>
          <p:cNvSpPr txBox="1"/>
          <p:nvPr/>
        </p:nvSpPr>
        <p:spPr>
          <a:xfrm>
            <a:off x="0" y="457200"/>
            <a:ext cx="1281113" cy="5856288"/>
          </a:xfrm>
          <a:prstGeom prst="rect">
            <a:avLst/>
          </a:prstGeom>
          <a:solidFill>
            <a:srgbClr val="FFFF00"/>
          </a:solidFill>
          <a:ln w="9525">
            <a:noFill/>
          </a:ln>
          <a:effectLst>
            <a:prstShdw prst="shdw13" dist="53882" dir="13499999">
              <a:schemeClr val="bg2"/>
            </a:prstShdw>
          </a:effectLst>
        </p:spPr>
        <p:txBody>
          <a:bodyPr vert="eaVert" anchor="b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>
              <a:spcBef>
                <a:spcPct val="50000"/>
              </a:spcBef>
              <a:buNone/>
            </a:pPr>
            <a:r>
              <a:rPr lang="zh-CN" altLang="en-US" sz="7200" b="1" dirty="0">
                <a:solidFill>
                  <a:srgbClr val="9900FF"/>
                </a:solidFill>
                <a:latin typeface="Times New Roman" panose="02020603050405020304" pitchFamily="18" charset="0"/>
                <a:ea typeface="华文隶书" panose="02010800040101010101" pitchFamily="2" charset="-122"/>
              </a:rPr>
              <a:t>班级情况介绍</a:t>
            </a:r>
          </a:p>
        </p:txBody>
      </p:sp>
      <p:sp>
        <p:nvSpPr>
          <p:cNvPr id="40963" name="Text Box 5"/>
          <p:cNvSpPr txBox="1"/>
          <p:nvPr/>
        </p:nvSpPr>
        <p:spPr>
          <a:xfrm>
            <a:off x="1371600" y="914400"/>
            <a:ext cx="7483475" cy="5035550"/>
          </a:xfrm>
          <a:prstGeom prst="rect">
            <a:avLst/>
          </a:prstGeom>
          <a:noFill/>
          <a:ln w="9525">
            <a:noFill/>
          </a:ln>
          <a:effectLst>
            <a:prstShdw prst="shdw13" dist="53882" dir="13499999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eaLnBrk="1" hangingPunct="1"/>
            <a:r>
              <a:rPr lang="zh-CN" altLang="en-US" sz="3600" b="1" dirty="0">
                <a:solidFill>
                  <a:srgbClr val="CC00CC"/>
                </a:solidFill>
                <a:latin typeface="Arial" panose="020B0604020202020204" pitchFamily="34" charset="0"/>
              </a:rPr>
              <a:t>作为班主任和语文老师，我对我的学生充满信心。从开学第一节课就告诉孩子，要相信自己是最棒的。但也不可否认，孩子毕竟还是孩子，他们的自我约束力还比较差，在学习的过程中还会出现这样那样的问题，这就需要我们在座的各位家长和老师密切的配合起来，共同打造您孩子的美好明天！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FR30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3675"/>
            <a:ext cx="9144000" cy="6664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987" name="Text Box 3"/>
          <p:cNvSpPr txBox="1"/>
          <p:nvPr/>
        </p:nvSpPr>
        <p:spPr>
          <a:xfrm>
            <a:off x="2513013" y="2438400"/>
            <a:ext cx="4254500" cy="1311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>
              <a:spcBef>
                <a:spcPct val="0"/>
              </a:spcBef>
              <a:buNone/>
            </a:pPr>
            <a:r>
              <a:rPr lang="zh-CN" altLang="en-US" sz="8000" b="1" i="1" dirty="0">
                <a:solidFill>
                  <a:schemeClr val="accent2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学生表现</a:t>
            </a:r>
          </a:p>
        </p:txBody>
      </p:sp>
    </p:spTree>
  </p:cSld>
  <p:clrMapOvr>
    <a:masterClrMapping/>
  </p:clrMapOvr>
  <p:transition advClick="0" advTm="10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4"/>
          <p:cNvSpPr txBox="1"/>
          <p:nvPr/>
        </p:nvSpPr>
        <p:spPr>
          <a:xfrm>
            <a:off x="457200" y="228600"/>
            <a:ext cx="8305800" cy="4359275"/>
          </a:xfrm>
          <a:prstGeom prst="rect">
            <a:avLst/>
          </a:prstGeom>
          <a:noFill/>
          <a:ln w="9525">
            <a:noFill/>
          </a:ln>
          <a:effectLst>
            <a:prstShdw prst="shdw13" dist="53882" dir="13499999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eaLnBrk="1" hangingPunct="1"/>
            <a:r>
              <a:rPr lang="zh-CN" altLang="en-US" sz="3600" b="1" dirty="0">
                <a:solidFill>
                  <a:srgbClr val="CC00CC"/>
                </a:solidFill>
                <a:latin typeface="Arial" panose="020B0604020202020204" pitchFamily="34" charset="0"/>
              </a:rPr>
              <a:t>（一）</a:t>
            </a:r>
            <a:r>
              <a:rPr lang="zh-CN" altLang="en-US" sz="4000" b="1" dirty="0">
                <a:solidFill>
                  <a:srgbClr val="000099"/>
                </a:solidFill>
                <a:latin typeface="Arial" panose="020B0604020202020204" pitchFamily="34" charset="0"/>
              </a:rPr>
              <a:t>我们班大部分同学都能尊师守纪；课堂上能专心听讲，认真做笔记，积极思考，大胆发言。课后认真完成各科作业，做到书写较工整。关心集体，积极参加学校组织的各项活动，大部分学生都形成了良好的行为习惯和学习习惯。</a:t>
            </a:r>
          </a:p>
        </p:txBody>
      </p:sp>
      <p:sp>
        <p:nvSpPr>
          <p:cNvPr id="43011" name="Rectangle 5"/>
          <p:cNvSpPr/>
          <p:nvPr/>
        </p:nvSpPr>
        <p:spPr>
          <a:xfrm>
            <a:off x="685800" y="4648200"/>
            <a:ext cx="8153400" cy="1739900"/>
          </a:xfrm>
          <a:prstGeom prst="rect">
            <a:avLst/>
          </a:prstGeom>
          <a:noFill/>
          <a:ln w="9525">
            <a:noFill/>
          </a:ln>
          <a:effectLst>
            <a:prstShdw prst="shdw13" dist="53882" dir="13499999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eaLnBrk="1" hangingPunct="1"/>
            <a:r>
              <a:rPr lang="en-US" altLang="zh-CN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开学以来大多数同学都能按老师的要求 在</a:t>
            </a:r>
            <a:r>
              <a:rPr lang="en-US" altLang="zh-CN" sz="3600" dirty="0">
                <a:solidFill>
                  <a:srgbClr val="FF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r>
              <a:rPr lang="zh-CN" altLang="en-US" sz="3600" dirty="0">
                <a:solidFill>
                  <a:srgbClr val="FF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sz="3600" dirty="0">
                <a:solidFill>
                  <a:srgbClr val="FF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前回到课室，交齐作业，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准时开始早读。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4"/>
          <p:cNvSpPr txBox="1"/>
          <p:nvPr/>
        </p:nvSpPr>
        <p:spPr>
          <a:xfrm>
            <a:off x="609600" y="838200"/>
            <a:ext cx="7559675" cy="6047809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4000" dirty="0" smtClean="0">
                <a:solidFill>
                  <a:srgbClr val="FF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40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en-US" sz="40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早餐</a:t>
            </a:r>
            <a:r>
              <a:rPr lang="zh-CN" altLang="en-US" sz="40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、午餐方面，同学们都能有序排队进入饭堂，就餐过程中较安静，注意卫生、爱护公物，做到轻拿轻放餐具。在此，要特别表扬以下同学，每天为班级默默贡献：  </a:t>
            </a:r>
          </a:p>
          <a:p>
            <a:pPr eaLnBrk="1" hangingPunct="1">
              <a:lnSpc>
                <a:spcPts val="3400"/>
              </a:lnSpc>
              <a:spcBef>
                <a:spcPct val="50000"/>
              </a:spcBef>
            </a:pPr>
            <a:r>
              <a:rPr lang="zh-CN" altLang="en-US" sz="40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3200" dirty="0" smtClean="0">
                <a:solidFill>
                  <a:srgbClr val="99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徐梓宇  徐雨萱  王昕瑶  廖响 </a:t>
            </a:r>
            <a:endParaRPr lang="en-US" altLang="zh-CN" sz="3200" dirty="0">
              <a:solidFill>
                <a:srgbClr val="9900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ts val="3400"/>
              </a:lnSpc>
              <a:spcBef>
                <a:spcPct val="50000"/>
              </a:spcBef>
            </a:pPr>
            <a:r>
              <a:rPr lang="en-US" altLang="zh-CN" sz="3200" dirty="0">
                <a:solidFill>
                  <a:srgbClr val="99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3200" dirty="0" smtClean="0">
                <a:solidFill>
                  <a:srgbClr val="99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黄馨怡  李法睿  杨  晨  蒋雨荷</a:t>
            </a:r>
            <a:endParaRPr lang="en-US" altLang="zh-CN" sz="3200" dirty="0">
              <a:solidFill>
                <a:srgbClr val="9900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ts val="3400"/>
              </a:lnSpc>
              <a:spcBef>
                <a:spcPct val="50000"/>
              </a:spcBef>
            </a:pPr>
            <a:r>
              <a:rPr lang="zh-CN" altLang="en-US" sz="3200" dirty="0">
                <a:solidFill>
                  <a:srgbClr val="99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3200" dirty="0" smtClean="0">
                <a:solidFill>
                  <a:srgbClr val="99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史晨尧   陆欣悦  </a:t>
            </a:r>
            <a:endParaRPr lang="zh-CN" altLang="en-US" sz="3200" dirty="0">
              <a:solidFill>
                <a:srgbClr val="9900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xsmb99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0164" name="Rectangle 4"/>
          <p:cNvSpPr>
            <a:spLocks noChangeArrowheads="1"/>
          </p:cNvSpPr>
          <p:nvPr/>
        </p:nvSpPr>
        <p:spPr bwMode="auto">
          <a:xfrm>
            <a:off x="2590800" y="1524000"/>
            <a:ext cx="1463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5060" name="Rectangle 6"/>
          <p:cNvSpPr/>
          <p:nvPr/>
        </p:nvSpPr>
        <p:spPr>
          <a:xfrm>
            <a:off x="3200400" y="609600"/>
            <a:ext cx="3529013" cy="823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30000"/>
              </a:spcBef>
            </a:pPr>
            <a:r>
              <a:rPr lang="zh-CN" altLang="en-US" sz="4800" b="1" dirty="0">
                <a:solidFill>
                  <a:srgbClr val="FF0000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做事积极</a:t>
            </a:r>
          </a:p>
        </p:txBody>
      </p:sp>
      <p:sp>
        <p:nvSpPr>
          <p:cNvPr id="45061" name="Text Box 7"/>
          <p:cNvSpPr txBox="1"/>
          <p:nvPr/>
        </p:nvSpPr>
        <p:spPr>
          <a:xfrm>
            <a:off x="769938" y="1628775"/>
            <a:ext cx="1281112" cy="3671888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7200" b="1" dirty="0">
                <a:solidFill>
                  <a:srgbClr val="CC0000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光荣榜</a:t>
            </a:r>
          </a:p>
        </p:txBody>
      </p:sp>
      <p:sp>
        <p:nvSpPr>
          <p:cNvPr id="45062" name="Text Box 10"/>
          <p:cNvSpPr txBox="1"/>
          <p:nvPr/>
        </p:nvSpPr>
        <p:spPr>
          <a:xfrm>
            <a:off x="2514600" y="1676400"/>
            <a:ext cx="5105400" cy="3416320"/>
          </a:xfrm>
          <a:prstGeom prst="rect">
            <a:avLst/>
          </a:prstGeom>
          <a:noFill/>
          <a:ln w="9525">
            <a:noFill/>
          </a:ln>
          <a:effectLst>
            <a:prstShdw prst="shdw13" dist="53882" dir="13499999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eaLnBrk="1" hangingPunct="1"/>
            <a:r>
              <a:rPr lang="zh-CN" altLang="en-US" sz="3600" b="1" dirty="0" smtClean="0">
                <a:solidFill>
                  <a:srgbClr val="0000FF"/>
                </a:solidFill>
              </a:rPr>
              <a:t>汤政宜</a:t>
            </a:r>
            <a:r>
              <a:rPr lang="zh-CN" altLang="en-US" sz="36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    王鑫雨 </a:t>
            </a:r>
            <a:endParaRPr lang="en-US" altLang="zh-CN" sz="36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zh-CN" altLang="en-US" sz="3600" b="1" dirty="0" smtClean="0">
                <a:solidFill>
                  <a:srgbClr val="0000FF"/>
                </a:solidFill>
              </a:rPr>
              <a:t>杨馨蕾</a:t>
            </a:r>
            <a:r>
              <a:rPr lang="en-US" altLang="zh-CN" sz="36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     </a:t>
            </a:r>
            <a:r>
              <a:rPr lang="zh-CN" altLang="en-US" sz="36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张一凡  </a:t>
            </a:r>
            <a:endParaRPr lang="en-US" altLang="zh-CN" sz="36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zh-CN" altLang="en-US" sz="3600" b="1" dirty="0" smtClean="0">
                <a:solidFill>
                  <a:srgbClr val="0000FF"/>
                </a:solidFill>
              </a:rPr>
              <a:t>徐    达</a:t>
            </a:r>
            <a:r>
              <a:rPr lang="zh-CN" altLang="en-US" sz="36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    何一诺</a:t>
            </a:r>
            <a:endParaRPr lang="en-US" altLang="zh-CN" sz="36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zh-CN" altLang="en-US" sz="3600" b="1" dirty="0" smtClean="0">
                <a:solidFill>
                  <a:srgbClr val="0000FF"/>
                </a:solidFill>
              </a:rPr>
              <a:t>史钰萱</a:t>
            </a:r>
            <a:r>
              <a:rPr lang="zh-CN" altLang="en-US" sz="36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     庄欣雨   </a:t>
            </a:r>
            <a:endParaRPr lang="en-US" altLang="zh-CN" sz="36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zh-CN" altLang="en-US" sz="3600" b="1" dirty="0" smtClean="0">
                <a:solidFill>
                  <a:srgbClr val="0000FF"/>
                </a:solidFill>
              </a:rPr>
              <a:t>文梓鹏</a:t>
            </a:r>
            <a:r>
              <a:rPr lang="zh-CN" altLang="en-US" sz="36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     王祁栋</a:t>
            </a:r>
            <a:endParaRPr lang="en-US" altLang="zh-CN" sz="36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zh-CN" altLang="en-US" sz="3600" b="1" dirty="0" smtClean="0">
                <a:solidFill>
                  <a:srgbClr val="0000FF"/>
                </a:solidFill>
              </a:rPr>
              <a:t>荆韵茹</a:t>
            </a:r>
            <a:r>
              <a:rPr lang="zh-CN" altLang="en-US" sz="36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     丁茹煜</a:t>
            </a:r>
            <a:endParaRPr lang="zh-CN" altLang="en-US" sz="36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advTm="15000">
    <p:push dir="d"/>
    <p:sndAc>
      <p:stSnd>
        <p:snd r:embed="rId3" name="applause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/>
          <p:nvPr/>
        </p:nvSpPr>
        <p:spPr>
          <a:xfrm>
            <a:off x="1600200" y="914400"/>
            <a:ext cx="5181600" cy="366713"/>
          </a:xfrm>
          <a:prstGeom prst="rect">
            <a:avLst/>
          </a:prstGeom>
          <a:noFill/>
          <a:ln w="9525">
            <a:noFill/>
          </a:ln>
          <a:effectLst>
            <a:prstShdw prst="shdw13" dist="53882" dir="13499999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1203" name="WordArt 3"/>
          <p:cNvSpPr>
            <a:spLocks noTextEdit="1"/>
          </p:cNvSpPr>
          <p:nvPr/>
        </p:nvSpPr>
        <p:spPr>
          <a:xfrm>
            <a:off x="990600" y="1295400"/>
            <a:ext cx="6705600" cy="609600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  <a:normAutofit fontScale="85000" lnSpcReduction="20000"/>
          </a:bodyPr>
          <a:lstStyle/>
          <a:p>
            <a:pPr algn="ctr"/>
            <a:r>
              <a:rPr lang="zh-CN" altLang="en-US" sz="4800" b="1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作业字体工整、质量高的同学</a:t>
            </a:r>
          </a:p>
        </p:txBody>
      </p:sp>
      <p:sp>
        <p:nvSpPr>
          <p:cNvPr id="51204" name="Text Box 4"/>
          <p:cNvSpPr txBox="1"/>
          <p:nvPr/>
        </p:nvSpPr>
        <p:spPr>
          <a:xfrm>
            <a:off x="1066800" y="1905000"/>
            <a:ext cx="7239000" cy="3539430"/>
          </a:xfrm>
          <a:prstGeom prst="rect">
            <a:avLst/>
          </a:prstGeom>
          <a:noFill/>
          <a:ln w="9525">
            <a:noFill/>
          </a:ln>
          <a:effectLst>
            <a:prstShdw prst="shdw13" dist="53882" dir="13499999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  </a:t>
            </a:r>
            <a:r>
              <a:rPr lang="zh-CN" altLang="en-US" sz="3200" b="1" dirty="0">
                <a:solidFill>
                  <a:srgbClr val="0000FF"/>
                </a:solidFill>
              </a:rPr>
              <a:t>史鈺萱</a:t>
            </a:r>
            <a:r>
              <a:rPr lang="zh-CN" altLang="en-US" sz="32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      汤政宜      郑苏桓     黄馨怡  </a:t>
            </a:r>
            <a:endParaRPr lang="en-US" altLang="zh-CN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  </a:t>
            </a:r>
            <a:r>
              <a:rPr lang="zh-CN" altLang="en-US" sz="3200" b="1" dirty="0">
                <a:solidFill>
                  <a:srgbClr val="0000FF"/>
                </a:solidFill>
              </a:rPr>
              <a:t>庄欣雨</a:t>
            </a:r>
            <a:r>
              <a:rPr lang="zh-CN" altLang="en-US" sz="32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zh-CN" sz="32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     </a:t>
            </a:r>
            <a:r>
              <a:rPr lang="zh-CN" altLang="en-US" sz="3200" b="1" dirty="0">
                <a:solidFill>
                  <a:srgbClr val="0000FF"/>
                </a:solidFill>
              </a:rPr>
              <a:t>徐雨萱</a:t>
            </a:r>
            <a:r>
              <a:rPr lang="zh-CN" altLang="en-US" sz="32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      荆韵如     潘梓豪</a:t>
            </a:r>
            <a:endParaRPr lang="en-US" altLang="zh-CN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</a:rPr>
              <a:t>  </a:t>
            </a:r>
            <a:r>
              <a:rPr lang="zh-CN" altLang="en-US" sz="3200" b="1" dirty="0">
                <a:solidFill>
                  <a:srgbClr val="0000FF"/>
                </a:solidFill>
              </a:rPr>
              <a:t>王子怡</a:t>
            </a:r>
            <a:r>
              <a:rPr lang="zh-CN" altLang="en-US" sz="32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      吕昕蕊  </a:t>
            </a:r>
            <a:r>
              <a:rPr lang="en-US" altLang="zh-CN" sz="32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    </a:t>
            </a:r>
            <a:r>
              <a:rPr lang="zh-CN" altLang="en-US" sz="3200" b="1" dirty="0" smtClean="0">
                <a:solidFill>
                  <a:srgbClr val="0000FF"/>
                </a:solidFill>
              </a:rPr>
              <a:t>杨</a:t>
            </a:r>
            <a:r>
              <a:rPr lang="zh-CN" altLang="en-US" sz="3200" b="1" dirty="0">
                <a:solidFill>
                  <a:srgbClr val="0000FF"/>
                </a:solidFill>
              </a:rPr>
              <a:t>馨</a:t>
            </a:r>
            <a:r>
              <a:rPr lang="zh-CN" altLang="en-US" sz="3200" b="1" dirty="0" smtClean="0">
                <a:solidFill>
                  <a:srgbClr val="0000FF"/>
                </a:solidFill>
              </a:rPr>
              <a:t>蕾     荆伟凡</a:t>
            </a:r>
            <a:endParaRPr lang="en-US" altLang="zh-CN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  </a:t>
            </a:r>
            <a:r>
              <a:rPr lang="zh-CN" altLang="en-US" sz="3200" b="1" dirty="0">
                <a:solidFill>
                  <a:srgbClr val="0000FF"/>
                </a:solidFill>
              </a:rPr>
              <a:t>陆欣悦</a:t>
            </a:r>
            <a:r>
              <a:rPr lang="zh-CN" altLang="en-US" sz="32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zh-CN" sz="32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     </a:t>
            </a:r>
            <a:r>
              <a:rPr lang="zh-CN" altLang="en-US" sz="3200" b="1" dirty="0" smtClean="0">
                <a:solidFill>
                  <a:srgbClr val="0000FF"/>
                </a:solidFill>
              </a:rPr>
              <a:t>杨婧涵</a:t>
            </a:r>
            <a:r>
              <a:rPr lang="zh-CN" altLang="en-US" sz="32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      尹韵涵     何一诺</a:t>
            </a:r>
            <a:endParaRPr lang="en-US" altLang="zh-CN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</a:rPr>
              <a:t>  </a:t>
            </a:r>
            <a:r>
              <a:rPr lang="zh-CN" altLang="en-US" sz="3200" b="1" dirty="0" smtClean="0">
                <a:solidFill>
                  <a:srgbClr val="0000FF"/>
                </a:solidFill>
              </a:rPr>
              <a:t>朱雨绮      丁茹煜      蒋雨荷     史晨尧</a:t>
            </a:r>
            <a:endParaRPr lang="en-US" altLang="zh-CN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/>
          <p:nvPr/>
        </p:nvSpPr>
        <p:spPr>
          <a:xfrm>
            <a:off x="1600200" y="914400"/>
            <a:ext cx="5181600" cy="366713"/>
          </a:xfrm>
          <a:prstGeom prst="rect">
            <a:avLst/>
          </a:prstGeom>
          <a:noFill/>
          <a:ln w="9525">
            <a:noFill/>
          </a:ln>
          <a:effectLst>
            <a:prstShdw prst="shdw13" dist="53882" dir="13499999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2227" name="WordArt 3"/>
          <p:cNvSpPr>
            <a:spLocks noTextEdit="1"/>
          </p:cNvSpPr>
          <p:nvPr/>
        </p:nvSpPr>
        <p:spPr>
          <a:xfrm>
            <a:off x="990600" y="1295400"/>
            <a:ext cx="6705600" cy="609600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  <a:normAutofit fontScale="85000" lnSpcReduction="20000"/>
          </a:bodyPr>
          <a:lstStyle/>
          <a:p>
            <a:pPr algn="ctr"/>
            <a:r>
              <a:rPr lang="zh-CN" altLang="en-US" sz="4800" b="1" dirty="0" smtClean="0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anose="02010600030101010101" pitchFamily="2" charset="-122"/>
              </a:rPr>
              <a:t>上课</a:t>
            </a:r>
            <a:r>
              <a:rPr lang="zh-CN" altLang="en-US" sz="4800" b="1" dirty="0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anose="02010600030101010101" pitchFamily="2" charset="-122"/>
              </a:rPr>
              <a:t>举手</a:t>
            </a:r>
            <a:r>
              <a:rPr lang="zh-CN" altLang="en-US" sz="4800" b="1" dirty="0" smtClean="0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anose="02010600030101010101" pitchFamily="2" charset="-122"/>
              </a:rPr>
              <a:t>发言积极</a:t>
            </a:r>
            <a:r>
              <a:rPr lang="zh-CN" altLang="en-US" sz="4800" b="1" dirty="0" smtClean="0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</a:t>
            </a:r>
            <a:r>
              <a:rPr lang="zh-CN" altLang="en-US" sz="4800" b="1" dirty="0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同学</a:t>
            </a:r>
          </a:p>
        </p:txBody>
      </p:sp>
      <p:sp>
        <p:nvSpPr>
          <p:cNvPr id="52228" name="Text Box 4"/>
          <p:cNvSpPr txBox="1"/>
          <p:nvPr/>
        </p:nvSpPr>
        <p:spPr>
          <a:xfrm>
            <a:off x="1066800" y="1905000"/>
            <a:ext cx="7086600" cy="5016500"/>
          </a:xfrm>
          <a:prstGeom prst="rect">
            <a:avLst/>
          </a:prstGeom>
          <a:noFill/>
          <a:ln w="9525">
            <a:noFill/>
          </a:ln>
          <a:effectLst>
            <a:prstShdw prst="shdw13" dist="53882" dir="13499999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3200" b="1" dirty="0">
                <a:latin typeface="Arial Nova" pitchFamily="34" charset="0"/>
              </a:rPr>
              <a:t>杨馨蕾</a:t>
            </a:r>
            <a:r>
              <a:rPr lang="zh-CN" altLang="en-US" sz="3200" b="1" dirty="0" smtClean="0">
                <a:latin typeface="Arial Nova" pitchFamily="34" charset="0"/>
              </a:rPr>
              <a:t>   张一凡    何一诺     冯玉骉</a:t>
            </a:r>
            <a:endParaRPr lang="en-US" altLang="zh-CN" sz="3200" b="1" dirty="0">
              <a:latin typeface="Arial Nova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sz="3200" b="1" dirty="0">
                <a:latin typeface="Arial Nova" pitchFamily="34" charset="0"/>
              </a:rPr>
              <a:t>史晨尧</a:t>
            </a:r>
            <a:r>
              <a:rPr lang="zh-CN" altLang="en-US" sz="3200" b="1" dirty="0" smtClean="0">
                <a:latin typeface="Arial Nova" pitchFamily="34" charset="0"/>
              </a:rPr>
              <a:t>   徐   达     周钰霖     汤政宜</a:t>
            </a:r>
            <a:endParaRPr lang="en-US" altLang="zh-CN" sz="3200" b="1" dirty="0">
              <a:latin typeface="Arial Nova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sz="3200" b="1" dirty="0" smtClean="0">
                <a:latin typeface="Arial Nova" pitchFamily="34" charset="0"/>
              </a:rPr>
              <a:t>冯   禹   荆韵如     王鑫雨     郑苏桓</a:t>
            </a:r>
            <a:endParaRPr lang="en-US" altLang="zh-CN" sz="3200" b="1" dirty="0">
              <a:latin typeface="Arial Nova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sz="3200" b="1" dirty="0">
                <a:latin typeface="Arial Nova" pitchFamily="34" charset="0"/>
              </a:rPr>
              <a:t>朱雨绮</a:t>
            </a:r>
            <a:r>
              <a:rPr lang="zh-CN" altLang="en-US" sz="3200" b="1" dirty="0" smtClean="0">
                <a:latin typeface="Arial Nova" pitchFamily="34" charset="0"/>
              </a:rPr>
              <a:t>   潘梓豪     王祁栋    丁茹煜</a:t>
            </a:r>
            <a:endParaRPr lang="en-US" altLang="zh-CN" sz="3200" b="1" dirty="0">
              <a:latin typeface="Arial Nova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sz="3200" b="1" dirty="0">
                <a:latin typeface="Arial Nova" pitchFamily="34" charset="0"/>
              </a:rPr>
              <a:t>王子怡</a:t>
            </a:r>
            <a:r>
              <a:rPr lang="zh-CN" altLang="en-US" sz="3200" b="1" dirty="0" smtClean="0">
                <a:latin typeface="Arial Nova" pitchFamily="34" charset="0"/>
              </a:rPr>
              <a:t>   文梓鹏     徐雨萱    张馨怡</a:t>
            </a:r>
            <a:endParaRPr lang="en-US" altLang="zh-CN" sz="3200" b="1" dirty="0">
              <a:latin typeface="Arial Nova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sz="3200" b="1" dirty="0" smtClean="0">
                <a:latin typeface="Arial Nova" pitchFamily="34" charset="0"/>
              </a:rPr>
              <a:t> 王一凡  黄馨怡      瞿伯益   庄欣雨</a:t>
            </a:r>
            <a:endParaRPr lang="en-US" altLang="zh-CN" sz="3200" b="1" dirty="0">
              <a:latin typeface="Arial Nova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/>
          <p:nvPr/>
        </p:nvSpPr>
        <p:spPr>
          <a:xfrm>
            <a:off x="1600200" y="914400"/>
            <a:ext cx="5181600" cy="366713"/>
          </a:xfrm>
          <a:prstGeom prst="rect">
            <a:avLst/>
          </a:prstGeom>
          <a:noFill/>
          <a:ln w="9525">
            <a:noFill/>
          </a:ln>
          <a:effectLst>
            <a:prstShdw prst="shdw13" dist="53882" dir="13499999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3251" name="WordArt 3"/>
          <p:cNvSpPr>
            <a:spLocks noTextEdit="1"/>
          </p:cNvSpPr>
          <p:nvPr/>
        </p:nvSpPr>
        <p:spPr>
          <a:xfrm>
            <a:off x="990600" y="1295400"/>
            <a:ext cx="6705600" cy="609600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  <a:normAutofit fontScale="85000" lnSpcReduction="20000"/>
          </a:bodyPr>
          <a:lstStyle/>
          <a:p>
            <a:pPr algn="ctr"/>
            <a:r>
              <a:rPr lang="zh-CN" altLang="en-US" sz="4800" b="1" dirty="0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anose="02010600030101010101" pitchFamily="2" charset="-122"/>
              </a:rPr>
              <a:t>作业</a:t>
            </a:r>
            <a:r>
              <a:rPr lang="zh-CN" altLang="en-US" sz="4800" b="1" dirty="0" smtClean="0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anose="02010600030101010101" pitchFamily="2" charset="-122"/>
              </a:rPr>
              <a:t>态度端正</a:t>
            </a:r>
            <a:r>
              <a:rPr lang="zh-CN" altLang="en-US" sz="4800" b="1" dirty="0" smtClean="0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</a:t>
            </a:r>
            <a:r>
              <a:rPr lang="zh-CN" altLang="en-US" sz="4800" b="1" dirty="0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同学</a:t>
            </a:r>
          </a:p>
        </p:txBody>
      </p:sp>
      <p:sp>
        <p:nvSpPr>
          <p:cNvPr id="53252" name="Text Box 4"/>
          <p:cNvSpPr txBox="1"/>
          <p:nvPr/>
        </p:nvSpPr>
        <p:spPr>
          <a:xfrm>
            <a:off x="1219200" y="1905000"/>
            <a:ext cx="6553200" cy="2800767"/>
          </a:xfrm>
          <a:prstGeom prst="rect">
            <a:avLst/>
          </a:prstGeom>
          <a:noFill/>
          <a:ln w="9525">
            <a:noFill/>
          </a:ln>
          <a:effectLst>
            <a:prstShdw prst="shdw13" dist="53882" dir="13499999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3200" b="1" dirty="0">
                <a:solidFill>
                  <a:srgbClr val="0000FF"/>
                </a:solidFill>
              </a:rPr>
              <a:t>潘梓豪</a:t>
            </a:r>
            <a:r>
              <a:rPr lang="zh-CN" altLang="en-US" sz="32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  刘   金  荆韵如  汤政宜</a:t>
            </a:r>
            <a:endParaRPr lang="en-US" altLang="zh-CN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sz="3200" b="1" dirty="0">
                <a:solidFill>
                  <a:srgbClr val="0000FF"/>
                </a:solidFill>
              </a:rPr>
              <a:t>徐雨萱</a:t>
            </a:r>
            <a:r>
              <a:rPr lang="zh-CN" altLang="en-US" sz="32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  庄欣雨  杨馨蕾  何一诺</a:t>
            </a:r>
            <a:endParaRPr lang="en-US" altLang="zh-CN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sz="3200" b="1" dirty="0">
                <a:solidFill>
                  <a:srgbClr val="0000FF"/>
                </a:solidFill>
              </a:rPr>
              <a:t>张一凡</a:t>
            </a:r>
            <a:r>
              <a:rPr lang="zh-CN" altLang="en-US" sz="32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  李法睿  王子怡   朱雨绮</a:t>
            </a:r>
            <a:endParaRPr lang="en-US" altLang="zh-CN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sz="32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丁茹煜  史晨尧  史晨阳   史鈺萱</a:t>
            </a:r>
            <a:r>
              <a:rPr lang="en-US" altLang="zh-CN" sz="32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   </a:t>
            </a:r>
            <a:endParaRPr lang="en-US" altLang="zh-CN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4"/>
          <p:cNvSpPr txBox="1"/>
          <p:nvPr/>
        </p:nvSpPr>
        <p:spPr>
          <a:xfrm>
            <a:off x="1600200" y="914400"/>
            <a:ext cx="5181600" cy="366713"/>
          </a:xfrm>
          <a:prstGeom prst="rect">
            <a:avLst/>
          </a:prstGeom>
          <a:noFill/>
          <a:ln w="9525">
            <a:noFill/>
          </a:ln>
          <a:effectLst>
            <a:prstShdw prst="shdw13" dist="53882" dir="13499999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4275" name="WordArt 5"/>
          <p:cNvSpPr>
            <a:spLocks noTextEdit="1"/>
          </p:cNvSpPr>
          <p:nvPr/>
        </p:nvSpPr>
        <p:spPr>
          <a:xfrm>
            <a:off x="990600" y="1295400"/>
            <a:ext cx="6705600" cy="609600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  <a:normAutofit fontScale="85000" lnSpcReduction="20000"/>
          </a:bodyPr>
          <a:lstStyle/>
          <a:p>
            <a:pPr algn="ctr"/>
            <a:r>
              <a:rPr lang="zh-CN" altLang="en-US" sz="4800" b="1" dirty="0" smtClean="0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上课</a:t>
            </a:r>
            <a:r>
              <a:rPr lang="zh-CN" altLang="en-US" sz="4800" b="1" dirty="0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anose="02010600030101010101" pitchFamily="2" charset="-122"/>
              </a:rPr>
              <a:t>认真听讲</a:t>
            </a:r>
            <a:r>
              <a:rPr lang="zh-CN" altLang="en-US" sz="4800" b="1" dirty="0" smtClean="0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</a:t>
            </a:r>
            <a:r>
              <a:rPr lang="zh-CN" altLang="en-US" sz="4800" b="1" dirty="0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同学</a:t>
            </a:r>
          </a:p>
        </p:txBody>
      </p:sp>
      <p:sp>
        <p:nvSpPr>
          <p:cNvPr id="54276" name="Text Box 6"/>
          <p:cNvSpPr txBox="1"/>
          <p:nvPr/>
        </p:nvSpPr>
        <p:spPr>
          <a:xfrm>
            <a:off x="1219200" y="1905000"/>
            <a:ext cx="6848475" cy="3785652"/>
          </a:xfrm>
          <a:prstGeom prst="rect">
            <a:avLst/>
          </a:prstGeom>
          <a:noFill/>
          <a:ln w="9525">
            <a:noFill/>
          </a:ln>
          <a:effectLst>
            <a:prstShdw prst="shdw13" dist="53882" dir="13499999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b="1" dirty="0"/>
              <a:t>杨馨</a:t>
            </a:r>
            <a:r>
              <a:rPr lang="zh-CN" altLang="en-US" sz="2400" b="1" dirty="0" smtClean="0"/>
              <a:t>蕾   汤政宜   徐雨萱</a:t>
            </a:r>
            <a:r>
              <a:rPr lang="zh-CN" altLang="en-US" sz="2400" b="1" dirty="0" smtClean="0">
                <a:latin typeface="Malgun Gothic Semilight" pitchFamily="34" charset="-122"/>
                <a:ea typeface="Malgun Gothic Semilight" pitchFamily="34" charset="-122"/>
              </a:rPr>
              <a:t>   张一凡    庄欣雨</a:t>
            </a:r>
            <a:endParaRPr lang="en-US" altLang="zh-CN" sz="2400" b="1" dirty="0">
              <a:latin typeface="Malgun Gothic Semilight" pitchFamily="34" charset="-122"/>
              <a:ea typeface="Malgun Gothic Semilight" pitchFamily="34" charset="-122"/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sz="2400" b="1" dirty="0" smtClean="0">
                <a:latin typeface="Malgun Gothic Semilight" pitchFamily="34" charset="-122"/>
                <a:ea typeface="Malgun Gothic Semilight" pitchFamily="34" charset="-122"/>
              </a:rPr>
              <a:t>郑苏桓   荆韵如   冯    禹   李法睿   王一凡</a:t>
            </a:r>
            <a:endParaRPr lang="en-US" altLang="zh-CN" sz="2400" b="1" dirty="0" smtClean="0">
              <a:latin typeface="Malgun Gothic Semilight" pitchFamily="34" charset="-122"/>
              <a:ea typeface="Malgun Gothic Semilight" pitchFamily="34" charset="-122"/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sz="2400" b="1" dirty="0" smtClean="0">
                <a:latin typeface="Malgun Gothic Semilight" pitchFamily="34" charset="-122"/>
                <a:ea typeface="Malgun Gothic Semilight" pitchFamily="34" charset="-122"/>
              </a:rPr>
              <a:t>冯玉骉   何一诺   黄馨怡   景</a:t>
            </a:r>
            <a:r>
              <a:rPr lang="zh-CN" altLang="en-US" sz="2400" b="1" dirty="0">
                <a:latin typeface="Malgun Gothic Semilight" pitchFamily="34" charset="-122"/>
                <a:ea typeface="Malgun Gothic Semilight" pitchFamily="34" charset="-122"/>
              </a:rPr>
              <a:t>胡</a:t>
            </a:r>
            <a:r>
              <a:rPr lang="zh-CN" altLang="en-US" sz="2400" b="1" dirty="0" smtClean="0">
                <a:latin typeface="Malgun Gothic Semilight" pitchFamily="34" charset="-122"/>
                <a:ea typeface="Malgun Gothic Semilight" pitchFamily="34" charset="-122"/>
              </a:rPr>
              <a:t>洋    朱雨绮 </a:t>
            </a:r>
            <a:endParaRPr lang="en-US" altLang="zh-CN" sz="2400" b="1" dirty="0" smtClean="0">
              <a:latin typeface="Malgun Gothic Semilight" pitchFamily="34" charset="-122"/>
              <a:ea typeface="Malgun Gothic Semilight" pitchFamily="34" charset="-122"/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sz="2400" b="1" dirty="0" smtClean="0">
                <a:latin typeface="Malgun Gothic Semilight" pitchFamily="34" charset="-122"/>
                <a:ea typeface="Malgun Gothic Semilight" pitchFamily="34" charset="-122"/>
              </a:rPr>
              <a:t>廖   响    刘   金   吕昕蕊   潘梓豪     张</a:t>
            </a:r>
            <a:r>
              <a:rPr lang="zh-CN" altLang="en-US" sz="2400" b="1" dirty="0">
                <a:latin typeface="Malgun Gothic Semilight" pitchFamily="34" charset="-122"/>
                <a:ea typeface="Malgun Gothic Semilight" pitchFamily="34" charset="-122"/>
              </a:rPr>
              <a:t>英杰 </a:t>
            </a:r>
            <a:endParaRPr lang="en-US" altLang="zh-CN" sz="2400" b="1" dirty="0" smtClean="0">
              <a:latin typeface="Malgun Gothic Semilight" pitchFamily="34" charset="-122"/>
              <a:ea typeface="Malgun Gothic Semilight" pitchFamily="34" charset="-122"/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sz="2400" b="1" dirty="0" smtClean="0">
                <a:latin typeface="Malgun Gothic Semilight" pitchFamily="34" charset="-122"/>
                <a:ea typeface="Malgun Gothic Semilight" pitchFamily="34" charset="-122"/>
              </a:rPr>
              <a:t>瞿伯益   史晨尧   史晨阳   史</a:t>
            </a:r>
            <a:r>
              <a:rPr lang="zh-CN" altLang="en-US" sz="2400" b="1" dirty="0">
                <a:latin typeface="Malgun Gothic Semilight" pitchFamily="34" charset="-122"/>
                <a:ea typeface="Malgun Gothic Semilight" pitchFamily="34" charset="-122"/>
              </a:rPr>
              <a:t>鈺</a:t>
            </a:r>
            <a:r>
              <a:rPr lang="zh-CN" altLang="en-US" sz="2400" b="1" dirty="0" smtClean="0">
                <a:latin typeface="Malgun Gothic Semilight" pitchFamily="34" charset="-122"/>
                <a:ea typeface="Malgun Gothic Semilight" pitchFamily="34" charset="-122"/>
              </a:rPr>
              <a:t>萱     周钰霖</a:t>
            </a:r>
            <a:endParaRPr lang="en-US" altLang="zh-CN" sz="2400" b="1" dirty="0" smtClean="0">
              <a:latin typeface="Malgun Gothic Semilight" pitchFamily="34" charset="-122"/>
              <a:ea typeface="Malgun Gothic Semilight" pitchFamily="34" charset="-122"/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sz="2400" b="1" dirty="0" smtClean="0">
                <a:latin typeface="Malgun Gothic Semilight" pitchFamily="34" charset="-122"/>
                <a:ea typeface="Malgun Gothic Semilight" pitchFamily="34" charset="-122"/>
              </a:rPr>
              <a:t>王祁栋   王昕瑶   王子怡    吴渤文    尹韵涵</a:t>
            </a:r>
            <a:endParaRPr lang="en-US" altLang="zh-CN" sz="2400" b="1" dirty="0" smtClean="0">
              <a:latin typeface="Malgun Gothic Semilight" pitchFamily="34" charset="-122"/>
              <a:ea typeface="Malgun Gothic Semilight" pitchFamily="34" charset="-122"/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sz="2400" b="1" dirty="0" smtClean="0">
                <a:latin typeface="Malgun Gothic Semilight" pitchFamily="34" charset="-122"/>
                <a:ea typeface="Malgun Gothic Semilight" pitchFamily="34" charset="-122"/>
              </a:rPr>
              <a:t>               徐梓宇  许    烨   杨   晨    杨静涵</a:t>
            </a:r>
            <a:endParaRPr lang="en-US" altLang="zh-CN" sz="2400" b="1" dirty="0" smtClean="0">
              <a:latin typeface="Malgun Gothic Semilight" pitchFamily="34" charset="-122"/>
              <a:ea typeface="Malgun Gothic Semilight" pitchFamily="34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 descr="FR30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3675"/>
            <a:ext cx="9144000" cy="6664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7347" name="Text Box 3"/>
          <p:cNvSpPr txBox="1"/>
          <p:nvPr/>
        </p:nvSpPr>
        <p:spPr>
          <a:xfrm>
            <a:off x="1493838" y="2438400"/>
            <a:ext cx="6289675" cy="1311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>
              <a:spcBef>
                <a:spcPct val="0"/>
              </a:spcBef>
              <a:buNone/>
            </a:pPr>
            <a:r>
              <a:rPr lang="zh-CN" altLang="en-US" sz="8000" b="1" i="1" dirty="0">
                <a:solidFill>
                  <a:schemeClr val="accent2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学生情况分析</a:t>
            </a:r>
          </a:p>
        </p:txBody>
      </p:sp>
    </p:spTree>
  </p:cSld>
  <p:clrMapOvr>
    <a:masterClrMapping/>
  </p:clrMapOvr>
  <p:transition advClick="0" advTm="10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/>
          <p:nvPr/>
        </p:nvSpPr>
        <p:spPr>
          <a:xfrm>
            <a:off x="304800" y="228600"/>
            <a:ext cx="7620000" cy="1108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6600" b="1" dirty="0">
                <a:solidFill>
                  <a:srgbClr val="FF0000"/>
                </a:solidFill>
                <a:ea typeface="宋体" panose="02010600030101010101" pitchFamily="2" charset="-122"/>
              </a:rPr>
              <a:t>尊敬的各位家长：</a:t>
            </a:r>
          </a:p>
        </p:txBody>
      </p:sp>
      <p:sp>
        <p:nvSpPr>
          <p:cNvPr id="8195" name="Rectangle 6"/>
          <p:cNvSpPr/>
          <p:nvPr/>
        </p:nvSpPr>
        <p:spPr>
          <a:xfrm>
            <a:off x="179388" y="1225550"/>
            <a:ext cx="8964612" cy="51181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6000" b="1" dirty="0">
                <a:ea typeface="宋体" panose="02010600030101010101" pitchFamily="2" charset="-122"/>
              </a:rPr>
              <a:t>      </a:t>
            </a:r>
            <a:r>
              <a:rPr lang="zh-CN" altLang="en-US" sz="5400" b="1" dirty="0">
                <a:solidFill>
                  <a:srgbClr val="0000FF"/>
                </a:solidFill>
                <a:ea typeface="宋体" panose="02010600030101010101" pitchFamily="2" charset="-122"/>
              </a:rPr>
              <a:t>首先感谢您在百忙之中抽空来参加今晚的家长会，关心、帮助、督促贵子女是我们共同的心愿！使您的孩子得到全面发展、提高是我们共同的目标！</a:t>
            </a:r>
          </a:p>
        </p:txBody>
      </p:sp>
    </p:spTree>
  </p:cSld>
  <p:clrMapOvr>
    <a:masterClrMapping/>
  </p:clrMapOvr>
  <p:transition advClick="0" advTm="1500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WordArt 4"/>
          <p:cNvSpPr>
            <a:spLocks noTextEdit="1"/>
          </p:cNvSpPr>
          <p:nvPr/>
        </p:nvSpPr>
        <p:spPr>
          <a:xfrm>
            <a:off x="2743200" y="1676400"/>
            <a:ext cx="54102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zh-CN" altLang="en-US" sz="3600" b="1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effectLst>
                  <a:outerShdw dist="35921" dir="2699999" algn="ctr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好习惯成就好人生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/>
          <p:nvPr/>
        </p:nvSpPr>
        <p:spPr>
          <a:xfrm>
            <a:off x="609600" y="990600"/>
            <a:ext cx="8077200" cy="483145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 eaLnBrk="1" hangingPunct="1">
              <a:lnSpc>
                <a:spcPts val="3400"/>
              </a:lnSpc>
            </a:pPr>
            <a:r>
              <a:rPr lang="en-US" altLang="zh-CN" sz="2400" b="1" dirty="0" smtClean="0">
                <a:solidFill>
                  <a:srgbClr val="0000FF"/>
                </a:solidFill>
                <a:latin typeface="+mn-ea"/>
                <a:ea typeface="+mn-ea"/>
              </a:rPr>
              <a:t>1.</a:t>
            </a:r>
            <a:r>
              <a:rPr lang="zh-CN" altLang="en-US" sz="2400" b="1" dirty="0" smtClean="0">
                <a:solidFill>
                  <a:srgbClr val="0000FF"/>
                </a:solidFill>
                <a:latin typeface="+mn-ea"/>
                <a:ea typeface="+mn-ea"/>
              </a:rPr>
              <a:t>有</a:t>
            </a: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的同学不按时完成作业，造成学习成绩不理想</a:t>
            </a:r>
            <a:r>
              <a:rPr lang="zh-CN" altLang="en-US" sz="2400" b="1" dirty="0" smtClean="0">
                <a:solidFill>
                  <a:srgbClr val="0000FF"/>
                </a:solidFill>
                <a:latin typeface="+mn-ea"/>
                <a:ea typeface="+mn-ea"/>
              </a:rPr>
              <a:t>。</a:t>
            </a:r>
            <a:endParaRPr lang="en-US" altLang="zh-CN" sz="2400" b="1" dirty="0" smtClean="0">
              <a:solidFill>
                <a:srgbClr val="0000FF"/>
              </a:solidFill>
              <a:latin typeface="+mn-ea"/>
              <a:ea typeface="+mn-ea"/>
            </a:endParaRPr>
          </a:p>
          <a:p>
            <a:pPr algn="just" eaLnBrk="1" hangingPunct="1">
              <a:lnSpc>
                <a:spcPts val="3400"/>
              </a:lnSpc>
            </a:pPr>
            <a:r>
              <a:rPr lang="en-US" altLang="zh-CN" sz="2400" b="1" dirty="0" smtClean="0">
                <a:solidFill>
                  <a:srgbClr val="0000FF"/>
                </a:solidFill>
                <a:latin typeface="+mn-ea"/>
                <a:ea typeface="+mn-ea"/>
              </a:rPr>
              <a:t>2.</a:t>
            </a:r>
            <a:r>
              <a:rPr lang="zh-CN" altLang="en-US" sz="2400" b="1" dirty="0" smtClean="0">
                <a:solidFill>
                  <a:srgbClr val="0000FF"/>
                </a:solidFill>
                <a:latin typeface="+mn-ea"/>
                <a:ea typeface="+mn-ea"/>
              </a:rPr>
              <a:t>有</a:t>
            </a: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几个同学不能自觉遵守纪律，包括早读、午休、课堂纪律。既影响了自己，又妨碍了别人。</a:t>
            </a:r>
          </a:p>
          <a:p>
            <a:pPr algn="just" eaLnBrk="1" hangingPunct="1">
              <a:lnSpc>
                <a:spcPts val="3400"/>
              </a:lnSpc>
            </a:pPr>
            <a:r>
              <a:rPr lang="en-US" altLang="zh-CN" sz="2400" b="1" dirty="0" smtClean="0">
                <a:solidFill>
                  <a:srgbClr val="0000FF"/>
                </a:solidFill>
                <a:latin typeface="+mn-ea"/>
                <a:ea typeface="+mn-ea"/>
              </a:rPr>
              <a:t>3.</a:t>
            </a:r>
            <a:r>
              <a:rPr lang="zh-CN" altLang="en-US" sz="2400" b="1" dirty="0" smtClean="0">
                <a:solidFill>
                  <a:srgbClr val="0000FF"/>
                </a:solidFill>
                <a:latin typeface="+mn-ea"/>
                <a:ea typeface="+mn-ea"/>
              </a:rPr>
              <a:t>有些</a:t>
            </a: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同学学习态度较差，书写马虎，不工整，更谈不上美观。</a:t>
            </a:r>
          </a:p>
          <a:p>
            <a:pPr algn="just" eaLnBrk="1" hangingPunct="1">
              <a:lnSpc>
                <a:spcPts val="3400"/>
              </a:lnSpc>
            </a:pPr>
            <a:r>
              <a:rPr lang="en-US" altLang="zh-CN" sz="2400" b="1" dirty="0" smtClean="0">
                <a:solidFill>
                  <a:srgbClr val="0000FF"/>
                </a:solidFill>
                <a:latin typeface="+mn-ea"/>
                <a:ea typeface="+mn-ea"/>
              </a:rPr>
              <a:t>4.</a:t>
            </a:r>
            <a:r>
              <a:rPr lang="zh-CN" altLang="en-US" sz="2400" b="1" dirty="0" smtClean="0">
                <a:solidFill>
                  <a:srgbClr val="0000FF"/>
                </a:solidFill>
                <a:latin typeface="+mn-ea"/>
                <a:ea typeface="+mn-ea"/>
              </a:rPr>
              <a:t>自我控制</a:t>
            </a: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能力差，经常在课堂上出现分散精神，搞小动作</a:t>
            </a:r>
            <a:r>
              <a:rPr lang="en-US" altLang="zh-CN" sz="2400" b="1" dirty="0">
                <a:solidFill>
                  <a:srgbClr val="0000FF"/>
                </a:solidFill>
                <a:latin typeface="+mn-ea"/>
                <a:ea typeface="+mn-ea"/>
              </a:rPr>
              <a:t>,</a:t>
            </a: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玩东西，甚至发呆等现象。</a:t>
            </a:r>
            <a:endParaRPr lang="en-US" altLang="zh-CN" sz="2400" b="1" dirty="0">
              <a:solidFill>
                <a:srgbClr val="0000FF"/>
              </a:solidFill>
              <a:latin typeface="+mn-ea"/>
              <a:ea typeface="+mn-ea"/>
            </a:endParaRPr>
          </a:p>
          <a:p>
            <a:pPr algn="just" eaLnBrk="1" hangingPunct="1">
              <a:lnSpc>
                <a:spcPts val="3400"/>
              </a:lnSpc>
            </a:pPr>
            <a:r>
              <a:rPr lang="en-US" altLang="zh-CN" sz="2400" b="1" dirty="0" smtClean="0">
                <a:solidFill>
                  <a:srgbClr val="0000FF"/>
                </a:solidFill>
                <a:latin typeface="+mn-ea"/>
                <a:ea typeface="+mn-ea"/>
              </a:rPr>
              <a:t>5.</a:t>
            </a:r>
            <a:r>
              <a:rPr lang="zh-CN" altLang="en-US" sz="2400" b="1" dirty="0" smtClean="0">
                <a:solidFill>
                  <a:srgbClr val="0000FF"/>
                </a:solidFill>
                <a:latin typeface="+mn-ea"/>
                <a:ea typeface="+mn-ea"/>
              </a:rPr>
              <a:t>课外书</a:t>
            </a: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读的少</a:t>
            </a:r>
            <a:r>
              <a:rPr lang="zh-CN" altLang="en-US" sz="2400" b="1" dirty="0" smtClean="0">
                <a:solidFill>
                  <a:srgbClr val="0000FF"/>
                </a:solidFill>
                <a:latin typeface="+mn-ea"/>
                <a:ea typeface="+mn-ea"/>
              </a:rPr>
              <a:t>，</a:t>
            </a: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造成阅读能力和写作水平有限。 </a:t>
            </a:r>
          </a:p>
          <a:p>
            <a:pPr algn="just" eaLnBrk="1" hangingPunct="1">
              <a:lnSpc>
                <a:spcPts val="3400"/>
              </a:lnSpc>
            </a:pPr>
            <a:r>
              <a:rPr lang="en-US" altLang="zh-CN" sz="2400" b="1" dirty="0" smtClean="0">
                <a:solidFill>
                  <a:srgbClr val="0000FF"/>
                </a:solidFill>
                <a:latin typeface="+mn-ea"/>
                <a:ea typeface="+mn-ea"/>
              </a:rPr>
              <a:t>6.</a:t>
            </a:r>
            <a:r>
              <a:rPr lang="zh-CN" altLang="en-US" sz="2400" b="1" dirty="0" smtClean="0">
                <a:solidFill>
                  <a:srgbClr val="0000FF"/>
                </a:solidFill>
                <a:latin typeface="+mn-ea"/>
                <a:ea typeface="+mn-ea"/>
              </a:rPr>
              <a:t>小部分</a:t>
            </a: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同学随地丢垃圾，不注意收拾好学习用品。</a:t>
            </a:r>
          </a:p>
          <a:p>
            <a:pPr algn="just" eaLnBrk="1" hangingPunct="1">
              <a:lnSpc>
                <a:spcPts val="3400"/>
              </a:lnSpc>
            </a:pPr>
            <a:r>
              <a:rPr lang="en-US" altLang="zh-CN" sz="2400" b="1" dirty="0" smtClean="0">
                <a:solidFill>
                  <a:srgbClr val="0000FF"/>
                </a:solidFill>
                <a:latin typeface="+mn-ea"/>
                <a:ea typeface="+mn-ea"/>
              </a:rPr>
              <a:t>7.</a:t>
            </a:r>
            <a:r>
              <a:rPr lang="zh-CN" altLang="en-US" sz="2400" b="1" dirty="0" smtClean="0">
                <a:solidFill>
                  <a:srgbClr val="0000FF"/>
                </a:solidFill>
                <a:latin typeface="+mn-ea"/>
                <a:ea typeface="+mn-ea"/>
              </a:rPr>
              <a:t>有</a:t>
            </a: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的同学经常</a:t>
            </a:r>
            <a:r>
              <a:rPr lang="zh-CN" altLang="en-US" sz="2400" b="1" dirty="0" smtClean="0">
                <a:solidFill>
                  <a:srgbClr val="0000FF"/>
                </a:solidFill>
                <a:latin typeface="+mn-ea"/>
                <a:ea typeface="+mn-ea"/>
              </a:rPr>
              <a:t>丢三落四，不</a:t>
            </a: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带</a:t>
            </a:r>
            <a:r>
              <a:rPr lang="zh-CN" altLang="en-US" sz="2400" b="1" dirty="0" smtClean="0">
                <a:solidFill>
                  <a:srgbClr val="0000FF"/>
                </a:solidFill>
                <a:latin typeface="+mn-ea"/>
                <a:ea typeface="+mn-ea"/>
              </a:rPr>
              <a:t>书本、作业本，</a:t>
            </a: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不戴红领巾回校</a:t>
            </a:r>
            <a:r>
              <a:rPr lang="zh-CN" altLang="en-US" sz="2400" b="1" dirty="0" smtClean="0">
                <a:solidFill>
                  <a:srgbClr val="0000FF"/>
                </a:solidFill>
                <a:latin typeface="+mn-ea"/>
                <a:ea typeface="+mn-ea"/>
              </a:rPr>
              <a:t>。</a:t>
            </a:r>
            <a:endParaRPr lang="en-US" altLang="zh-CN" sz="2400" b="1" dirty="0">
              <a:solidFill>
                <a:srgbClr val="0000FF"/>
              </a:solidFill>
              <a:latin typeface="+mn-ea"/>
              <a:ea typeface="+mn-ea"/>
            </a:endParaRPr>
          </a:p>
        </p:txBody>
      </p:sp>
      <p:sp>
        <p:nvSpPr>
          <p:cNvPr id="59395" name="Rectangle 3"/>
          <p:cNvSpPr/>
          <p:nvPr/>
        </p:nvSpPr>
        <p:spPr>
          <a:xfrm>
            <a:off x="838200" y="304800"/>
            <a:ext cx="7010400" cy="6858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algn="ctr" eaLnBrk="1" hangingPunct="1"/>
            <a:r>
              <a:rPr lang="zh-CN" altLang="en-US" sz="4400" b="1" dirty="0">
                <a:solidFill>
                  <a:srgbClr val="FF0000"/>
                </a:solidFill>
                <a:latin typeface="Arial" panose="020B0604020202020204" pitchFamily="34" charset="0"/>
              </a:rPr>
              <a:t>不良的习惯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4" descr="6207870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0419" name="Text Box 7"/>
          <p:cNvSpPr txBox="1"/>
          <p:nvPr/>
        </p:nvSpPr>
        <p:spPr>
          <a:xfrm>
            <a:off x="381000" y="381000"/>
            <a:ext cx="8382000" cy="5946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4800" b="1" dirty="0">
                <a:solidFill>
                  <a:srgbClr val="FF0000"/>
                </a:solidFill>
              </a:rPr>
              <a:t>        以上问题，我们老师一定会想办法，但是学校教育离不开家庭教育，如果一个孩子没有良好的家庭教育，那么不管老师付出多大的努力，都收不到完美的效果，所以，在这里我向家长朋友们提出几点建议：</a:t>
            </a:r>
          </a:p>
        </p:txBody>
      </p:sp>
    </p:spTree>
  </p:cSld>
  <p:clrMapOvr>
    <a:masterClrMapping/>
  </p:clrMapOvr>
  <p:transition advTm="1500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 descr="gifmb028(1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43" name="Text Box 3"/>
          <p:cNvSpPr txBox="1"/>
          <p:nvPr/>
        </p:nvSpPr>
        <p:spPr>
          <a:xfrm>
            <a:off x="971550" y="981075"/>
            <a:ext cx="6153150" cy="2147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5400" b="1" dirty="0">
                <a:latin typeface="Arial" panose="020B0604020202020204" pitchFamily="34" charset="0"/>
              </a:rPr>
              <a:t>1</a:t>
            </a:r>
            <a:r>
              <a:rPr lang="zh-CN" altLang="en-US" sz="5400" b="1" dirty="0">
                <a:latin typeface="Arial" panose="020B0604020202020204" pitchFamily="34" charset="0"/>
              </a:rPr>
              <a:t>、言传身教</a:t>
            </a:r>
          </a:p>
          <a:p>
            <a:pPr eaLnBrk="1" hangingPunct="1">
              <a:spcBef>
                <a:spcPct val="50000"/>
              </a:spcBef>
            </a:pPr>
            <a:endParaRPr lang="zh-CN" altLang="en-US" sz="5400" b="1" dirty="0">
              <a:latin typeface="Arial" panose="020B0604020202020204" pitchFamily="34" charset="0"/>
            </a:endParaRPr>
          </a:p>
        </p:txBody>
      </p:sp>
      <p:sp>
        <p:nvSpPr>
          <p:cNvPr id="61444" name="Text Box 4"/>
          <p:cNvSpPr txBox="1"/>
          <p:nvPr/>
        </p:nvSpPr>
        <p:spPr>
          <a:xfrm>
            <a:off x="900113" y="2133600"/>
            <a:ext cx="8001000" cy="2147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5400" b="1" dirty="0">
                <a:latin typeface="Arial" panose="020B0604020202020204" pitchFamily="34" charset="0"/>
              </a:rPr>
              <a:t>2</a:t>
            </a:r>
            <a:r>
              <a:rPr lang="zh-CN" altLang="en-US" sz="5400" b="1" dirty="0">
                <a:latin typeface="Arial" panose="020B0604020202020204" pitchFamily="34" charset="0"/>
              </a:rPr>
              <a:t>、教要具体耐心</a:t>
            </a:r>
          </a:p>
          <a:p>
            <a:pPr eaLnBrk="1" hangingPunct="1">
              <a:spcBef>
                <a:spcPct val="50000"/>
              </a:spcBef>
            </a:pPr>
            <a:endParaRPr lang="zh-CN" altLang="en-US" sz="5400" b="1" dirty="0">
              <a:latin typeface="Arial" panose="020B0604020202020204" pitchFamily="34" charset="0"/>
            </a:endParaRPr>
          </a:p>
        </p:txBody>
      </p:sp>
      <p:sp>
        <p:nvSpPr>
          <p:cNvPr id="61445" name="Text Box 5"/>
          <p:cNvSpPr txBox="1"/>
          <p:nvPr/>
        </p:nvSpPr>
        <p:spPr>
          <a:xfrm>
            <a:off x="827088" y="3429000"/>
            <a:ext cx="8001000" cy="2147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5400" b="1" dirty="0">
                <a:latin typeface="Arial" panose="020B0604020202020204" pitchFamily="34" charset="0"/>
              </a:rPr>
              <a:t>3</a:t>
            </a:r>
            <a:r>
              <a:rPr lang="zh-CN" altLang="en-US" sz="5400" b="1" dirty="0">
                <a:latin typeface="Arial" panose="020B0604020202020204" pitchFamily="34" charset="0"/>
              </a:rPr>
              <a:t>、重视检查督促</a:t>
            </a:r>
          </a:p>
          <a:p>
            <a:pPr eaLnBrk="1" hangingPunct="1">
              <a:spcBef>
                <a:spcPct val="50000"/>
              </a:spcBef>
            </a:pPr>
            <a:endParaRPr lang="zh-CN" altLang="en-US" sz="5400" b="1" dirty="0">
              <a:latin typeface="Arial" panose="020B0604020202020204" pitchFamily="34" charset="0"/>
            </a:endParaRPr>
          </a:p>
        </p:txBody>
      </p:sp>
      <p:sp>
        <p:nvSpPr>
          <p:cNvPr id="61446" name="Text Box 6"/>
          <p:cNvSpPr txBox="1"/>
          <p:nvPr/>
        </p:nvSpPr>
        <p:spPr>
          <a:xfrm>
            <a:off x="900113" y="4710113"/>
            <a:ext cx="8001000" cy="2147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5400" b="1" dirty="0">
                <a:latin typeface="Arial" panose="020B0604020202020204" pitchFamily="34" charset="0"/>
              </a:rPr>
              <a:t>4</a:t>
            </a:r>
            <a:r>
              <a:rPr lang="zh-CN" altLang="en-US" sz="5400" b="1" dirty="0">
                <a:latin typeface="Arial" panose="020B0604020202020204" pitchFamily="34" charset="0"/>
              </a:rPr>
              <a:t>、主动与老师沟通</a:t>
            </a:r>
          </a:p>
          <a:p>
            <a:pPr eaLnBrk="1" hangingPunct="1">
              <a:spcBef>
                <a:spcPct val="50000"/>
              </a:spcBef>
            </a:pPr>
            <a:endParaRPr lang="zh-CN" altLang="en-US" sz="5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/>
          </p:cNvSpPr>
          <p:nvPr>
            <p:ph idx="1"/>
          </p:nvPr>
        </p:nvSpPr>
        <p:spPr>
          <a:xfrm>
            <a:off x="0" y="188913"/>
            <a:ext cx="9144000" cy="6669087"/>
          </a:xfrm>
        </p:spPr>
        <p:txBody>
          <a:bodyPr vert="horz" wrap="square" lIns="91440" tIns="45720" rIns="91440" bIns="45720" anchor="t"/>
          <a:lstStyle/>
          <a:p>
            <a:pPr eaLnBrk="1" hangingPunct="1">
              <a:lnSpc>
                <a:spcPct val="80000"/>
              </a:lnSpc>
            </a:pPr>
            <a:r>
              <a:rPr lang="zh-CN" altLang="en-US" b="1" dirty="0">
                <a:solidFill>
                  <a:srgbClr val="FF0066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家长在指导中学孩子学习习惯上，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b="1" dirty="0">
                <a:solidFill>
                  <a:srgbClr val="FF0066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可以着重从以下几个方面着手：</a:t>
            </a:r>
            <a:r>
              <a:rPr lang="zh-CN" altLang="en-US" sz="2400" b="1" dirty="0">
                <a:solidFill>
                  <a:srgbClr val="FF0066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br>
              <a:rPr lang="zh-CN" altLang="en-US" sz="2400" b="1" dirty="0">
                <a:solidFill>
                  <a:srgbClr val="FF0066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</a:br>
            <a:endParaRPr lang="zh-CN" altLang="en-US" sz="2400" b="1" dirty="0">
              <a:solidFill>
                <a:srgbClr val="FF0066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400" b="1" dirty="0"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en-US" altLang="zh-CN" sz="2800" b="1" dirty="0">
                <a:latin typeface="宋体" panose="02010600030101010101" pitchFamily="2" charset="-122"/>
              </a:rPr>
              <a:t>1.</a:t>
            </a:r>
            <a:r>
              <a:rPr lang="zh-CN" altLang="en-US" sz="2800" b="1" dirty="0">
                <a:latin typeface="宋体" panose="02010600030101010101" pitchFamily="2" charset="-122"/>
              </a:rPr>
              <a:t>预习的习惯。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800" b="1" dirty="0">
                <a:latin typeface="宋体" panose="02010600030101010101" pitchFamily="2" charset="-122"/>
              </a:rPr>
              <a:t>  </a:t>
            </a:r>
            <a:r>
              <a:rPr lang="en-US" altLang="zh-CN" sz="2800" b="1" dirty="0">
                <a:latin typeface="宋体" panose="02010600030101010101" pitchFamily="2" charset="-122"/>
              </a:rPr>
              <a:t>2.</a:t>
            </a:r>
            <a:r>
              <a:rPr lang="zh-CN" altLang="en-US" sz="2800" b="1" dirty="0">
                <a:latin typeface="宋体" panose="02010600030101010101" pitchFamily="2" charset="-122"/>
              </a:rPr>
              <a:t>记笔记并事后整理的习惯。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800" b="1" dirty="0">
                <a:latin typeface="宋体" panose="02010600030101010101" pitchFamily="2" charset="-122"/>
              </a:rPr>
              <a:t>  </a:t>
            </a:r>
            <a:r>
              <a:rPr lang="en-US" altLang="zh-CN" sz="2800" b="1" dirty="0">
                <a:latin typeface="宋体" panose="02010600030101010101" pitchFamily="2" charset="-122"/>
              </a:rPr>
              <a:t>3.</a:t>
            </a:r>
            <a:r>
              <a:rPr lang="zh-CN" altLang="en-US" sz="2800" b="1" dirty="0">
                <a:latin typeface="宋体" panose="02010600030101010101" pitchFamily="2" charset="-122"/>
              </a:rPr>
              <a:t>课后复习的习惯。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800" b="1" dirty="0">
                <a:latin typeface="宋体" panose="02010600030101010101" pitchFamily="2" charset="-122"/>
              </a:rPr>
              <a:t>  </a:t>
            </a:r>
            <a:r>
              <a:rPr lang="en-US" altLang="zh-CN" sz="2800" b="1" dirty="0">
                <a:latin typeface="宋体" panose="02010600030101010101" pitchFamily="2" charset="-122"/>
              </a:rPr>
              <a:t>4.</a:t>
            </a:r>
            <a:r>
              <a:rPr lang="zh-CN" altLang="en-US" sz="2800" b="1" dirty="0">
                <a:latin typeface="宋体" panose="02010600030101010101" pitchFamily="2" charset="-122"/>
              </a:rPr>
              <a:t>独立解决问题的习惯。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800" b="1" dirty="0">
                <a:latin typeface="宋体" panose="02010600030101010101" pitchFamily="2" charset="-122"/>
              </a:rPr>
              <a:t>  </a:t>
            </a:r>
            <a:r>
              <a:rPr lang="en-US" altLang="zh-CN" sz="2800" b="1" dirty="0">
                <a:latin typeface="宋体" panose="02010600030101010101" pitchFamily="2" charset="-122"/>
              </a:rPr>
              <a:t>5.</a:t>
            </a:r>
            <a:r>
              <a:rPr lang="zh-CN" altLang="en-US" sz="2800" b="1" dirty="0">
                <a:latin typeface="宋体" panose="02010600030101010101" pitchFamily="2" charset="-122"/>
              </a:rPr>
              <a:t>及时改错的习惯。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800" b="1" dirty="0">
                <a:latin typeface="宋体" panose="02010600030101010101" pitchFamily="2" charset="-122"/>
              </a:rPr>
              <a:t>  </a:t>
            </a:r>
            <a:r>
              <a:rPr lang="en-US" altLang="zh-CN" sz="2800" b="1" dirty="0">
                <a:latin typeface="宋体" panose="02010600030101010101" pitchFamily="2" charset="-122"/>
              </a:rPr>
              <a:t>6.</a:t>
            </a:r>
            <a:r>
              <a:rPr lang="zh-CN" altLang="en-US" sz="2800" b="1" dirty="0">
                <a:latin typeface="宋体" panose="02010600030101010101" pitchFamily="2" charset="-122"/>
              </a:rPr>
              <a:t>认真书写的习惯。</a:t>
            </a:r>
            <a:br>
              <a:rPr lang="zh-CN" altLang="en-US" sz="2800" b="1" dirty="0">
                <a:latin typeface="宋体" panose="02010600030101010101" pitchFamily="2" charset="-122"/>
              </a:rPr>
            </a:br>
            <a:r>
              <a:rPr lang="en-US" altLang="zh-CN" sz="2800" b="1" dirty="0">
                <a:latin typeface="宋体" panose="02010600030101010101" pitchFamily="2" charset="-122"/>
              </a:rPr>
              <a:t>7.</a:t>
            </a:r>
            <a:r>
              <a:rPr lang="zh-CN" altLang="en-US" sz="2800" b="1" dirty="0">
                <a:latin typeface="宋体" panose="02010600030101010101" pitchFamily="2" charset="-122"/>
              </a:rPr>
              <a:t>认真观察、思索的习惯。。 </a:t>
            </a:r>
            <a:br>
              <a:rPr lang="zh-CN" altLang="en-US" sz="2800" b="1" dirty="0">
                <a:latin typeface="宋体" panose="02010600030101010101" pitchFamily="2" charset="-122"/>
              </a:rPr>
            </a:br>
            <a:r>
              <a:rPr lang="en-US" altLang="zh-CN" sz="2800" b="1" dirty="0">
                <a:latin typeface="宋体" panose="02010600030101010101" pitchFamily="2" charset="-122"/>
              </a:rPr>
              <a:t>8.</a:t>
            </a:r>
            <a:r>
              <a:rPr lang="zh-CN" altLang="en-US" sz="2800" b="1" dirty="0">
                <a:latin typeface="宋体" panose="02010600030101010101" pitchFamily="2" charset="-122"/>
              </a:rPr>
              <a:t>积极阅读、写作的习惯。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800" b="1" dirty="0">
                <a:latin typeface="宋体" panose="02010600030101010101" pitchFamily="2" charset="-122"/>
              </a:rPr>
              <a:t>  </a:t>
            </a:r>
            <a:r>
              <a:rPr lang="en-US" altLang="zh-CN" sz="2800" b="1" dirty="0">
                <a:latin typeface="宋体" panose="02010600030101010101" pitchFamily="2" charset="-122"/>
              </a:rPr>
              <a:t>9.</a:t>
            </a:r>
            <a:r>
              <a:rPr lang="zh-CN" altLang="en-US" sz="2800" b="1" dirty="0">
                <a:latin typeface="宋体" panose="02010600030101010101" pitchFamily="2" charset="-122"/>
              </a:rPr>
              <a:t>养成有条理的习惯。</a:t>
            </a:r>
            <a:br>
              <a:rPr lang="zh-CN" altLang="en-US" sz="2800" b="1" dirty="0">
                <a:latin typeface="宋体" panose="02010600030101010101" pitchFamily="2" charset="-122"/>
              </a:rPr>
            </a:br>
            <a:endParaRPr lang="zh-CN" altLang="en-US" sz="2800" b="1" dirty="0">
              <a:latin typeface="宋体" panose="02010600030101010101" pitchFamily="2" charset="-122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800" b="1" dirty="0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习惯的养成不是一朝一夕的事。需要家长的耐心培养，要订计划订要求，勤检查严督促，直到孩子的良好习惯渐渐养成。</a:t>
            </a:r>
            <a:r>
              <a:rPr lang="zh-CN" altLang="en-US" sz="24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4" descr="2005812857461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3491" name="Text Box 5"/>
          <p:cNvSpPr txBox="1"/>
          <p:nvPr/>
        </p:nvSpPr>
        <p:spPr>
          <a:xfrm>
            <a:off x="1295400" y="1676400"/>
            <a:ext cx="6934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zh-CN" altLang="en-US" b="1" dirty="0">
                <a:latin typeface="Tahoma" panose="020B0604030504040204" pitchFamily="34" charset="0"/>
                <a:ea typeface="黑体" panose="02010609060101010101" pitchFamily="49" charset="-122"/>
              </a:rPr>
              <a:t> </a:t>
            </a:r>
          </a:p>
        </p:txBody>
      </p:sp>
      <p:sp>
        <p:nvSpPr>
          <p:cNvPr id="63492" name="Text Box 11"/>
          <p:cNvSpPr txBox="1"/>
          <p:nvPr/>
        </p:nvSpPr>
        <p:spPr>
          <a:xfrm>
            <a:off x="228600" y="228600"/>
            <a:ext cx="8232775" cy="563231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6600"/>
                </a:solidFill>
              </a:rPr>
              <a:t>                        </a:t>
            </a:r>
            <a:r>
              <a:rPr lang="zh-CN" altLang="en-US" sz="3600" b="1" dirty="0"/>
              <a:t>结束语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6600"/>
                </a:solidFill>
              </a:rPr>
              <a:t>       每个孩子身上都蕴藏着巨大的、不可估量的潜力。假如我们能与他们做朋友，多一点沟通交流，多一点信任理解，那么我们的孩子都有可能成为栋梁之材。</a:t>
            </a:r>
            <a:r>
              <a:rPr lang="zh-CN" altLang="en-US" sz="3600" b="1" dirty="0">
                <a:solidFill>
                  <a:srgbClr val="3333CC"/>
                </a:solidFill>
              </a:rPr>
              <a:t> 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3333CC"/>
                </a:solidFill>
              </a:rPr>
              <a:t> 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3333CC"/>
                </a:solidFill>
              </a:rPr>
              <a:t>     </a:t>
            </a:r>
            <a:r>
              <a:rPr lang="zh-CN" altLang="en-US" sz="3600" b="1" dirty="0">
                <a:solidFill>
                  <a:srgbClr val="0000FF"/>
                </a:solidFill>
              </a:rPr>
              <a:t>孩子是我们永远的希望，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00FF"/>
                </a:solidFill>
              </a:rPr>
              <a:t>     教育孩子是我们共同的责任，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00FF"/>
                </a:solidFill>
              </a:rPr>
              <a:t>     就让我们携起手来，一起为孩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0000FF"/>
                </a:solidFill>
              </a:rPr>
              <a:t>子</a:t>
            </a:r>
            <a:r>
              <a:rPr lang="zh-CN" altLang="en-US" sz="3600" b="1" dirty="0" smtClean="0">
                <a:solidFill>
                  <a:srgbClr val="0000FF"/>
                </a:solidFill>
              </a:rPr>
              <a:t>的成长</a:t>
            </a:r>
            <a:r>
              <a:rPr lang="zh-CN" altLang="en-US" sz="3600" b="1" dirty="0">
                <a:solidFill>
                  <a:srgbClr val="0000FF"/>
                </a:solidFill>
              </a:rPr>
              <a:t>而努力吧！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endParaRPr lang="zh-CN" altLang="en-US" dirty="0">
              <a:ea typeface="宋体" panose="02010600030101010101" pitchFamily="2" charset="-122"/>
            </a:endParaRPr>
          </a:p>
        </p:txBody>
      </p:sp>
      <p:pic>
        <p:nvPicPr>
          <p:cNvPr id="64515" name="Picture 4" descr="200581285746125"/>
          <p:cNvPicPr>
            <a:picLocks noGrp="1" noChangeAspect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260350"/>
            <a:ext cx="9144000" cy="6859588"/>
          </a:xfrm>
        </p:spPr>
      </p:pic>
      <p:sp>
        <p:nvSpPr>
          <p:cNvPr id="64516" name="WordArt 4"/>
          <p:cNvSpPr>
            <a:spLocks noTextEdit="1"/>
          </p:cNvSpPr>
          <p:nvPr/>
        </p:nvSpPr>
        <p:spPr>
          <a:xfrm>
            <a:off x="0" y="620713"/>
            <a:ext cx="8027988" cy="28432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zh-CN" altLang="en-US" sz="5400" b="1">
                <a:ln w="19050" cap="flat" cmpd="sng">
                  <a:solidFill>
                    <a:srgbClr val="99CC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66CC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谢谢大家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[5)S9UM[LQT[(KKDW~UB8C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200"/>
            <a:ext cx="9144000" cy="6223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3" name="Picture 5" descr="`1JRS}P(K2W)PA[X76@~NY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73688"/>
            <a:ext cx="9144000" cy="14843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4" name="Text Box 6"/>
          <p:cNvSpPr txBox="1"/>
          <p:nvPr/>
        </p:nvSpPr>
        <p:spPr>
          <a:xfrm>
            <a:off x="0" y="0"/>
            <a:ext cx="5905500" cy="823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4800" b="1" dirty="0">
                <a:solidFill>
                  <a:srgbClr val="CC0000"/>
                </a:solidFill>
                <a:ea typeface="宋体" panose="02010600030101010101" pitchFamily="2" charset="-122"/>
              </a:rPr>
              <a:t>召开家长会的目的：</a:t>
            </a:r>
          </a:p>
        </p:txBody>
      </p:sp>
    </p:spTree>
  </p:cSld>
  <p:clrMapOvr>
    <a:masterClrMapping/>
  </p:clrMapOvr>
  <p:transition advTm="15787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/>
          <p:nvPr/>
        </p:nvSpPr>
        <p:spPr>
          <a:xfrm>
            <a:off x="304800" y="304800"/>
            <a:ext cx="2438400" cy="579438"/>
          </a:xfrm>
          <a:prstGeom prst="rect">
            <a:avLst/>
          </a:prstGeom>
          <a:noFill/>
          <a:ln w="9525">
            <a:noFill/>
          </a:ln>
          <a:effectLst>
            <a:prstShdw prst="shdw13" dist="53882" dir="13499999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eaLnBrk="1" hangingPunct="1"/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认识四年级</a:t>
            </a:r>
          </a:p>
        </p:txBody>
      </p:sp>
      <p:sp>
        <p:nvSpPr>
          <p:cNvPr id="34819" name="Text Box 5"/>
          <p:cNvSpPr txBox="1"/>
          <p:nvPr/>
        </p:nvSpPr>
        <p:spPr>
          <a:xfrm>
            <a:off x="381000" y="1143000"/>
            <a:ext cx="8397875" cy="4486275"/>
          </a:xfrm>
          <a:prstGeom prst="rect">
            <a:avLst/>
          </a:prstGeom>
          <a:noFill/>
          <a:ln w="9525">
            <a:noFill/>
          </a:ln>
          <a:effectLst>
            <a:prstShdw prst="shdw13" dist="53882" dir="13499999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eaLnBrk="1" hangingPunct="1"/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      </a:t>
            </a:r>
            <a:r>
              <a:rPr lang="zh-CN" altLang="en-US" sz="3600" b="1" dirty="0">
                <a:solidFill>
                  <a:srgbClr val="CC00CC"/>
                </a:solidFill>
                <a:latin typeface="Arial" panose="020B0604020202020204" pitchFamily="34" charset="0"/>
              </a:rPr>
              <a:t>中年级是小学阶段中一个关键性的年级，我们称它为转折点。四年级处于转折后期。在这个阶段，学生的身心和学习内容上都会发生巨大的变化，如果忽视了这个阶段的学习，那对学生今后的学习将会产生很严重的影响。</a:t>
            </a:r>
          </a:p>
          <a:p>
            <a:pPr eaLnBrk="1" hangingPunct="1"/>
            <a:r>
              <a:rPr lang="zh-CN" altLang="en-US" sz="3600" b="1" dirty="0">
                <a:solidFill>
                  <a:srgbClr val="CC00CC"/>
                </a:solidFill>
                <a:latin typeface="Arial" panose="020B0604020202020204" pitchFamily="34" charset="0"/>
              </a:rPr>
              <a:t>     我认为中年级主要出现了以下几个方面的变化：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4"/>
          <p:cNvSpPr txBox="1"/>
          <p:nvPr/>
        </p:nvSpPr>
        <p:spPr>
          <a:xfrm>
            <a:off x="425450" y="609600"/>
            <a:ext cx="8718550" cy="5035550"/>
          </a:xfrm>
          <a:prstGeom prst="rect">
            <a:avLst/>
          </a:prstGeom>
          <a:noFill/>
          <a:ln w="9525">
            <a:noFill/>
          </a:ln>
          <a:effectLst>
            <a:prstShdw prst="shdw13" dist="53882" dir="13499999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eaLnBrk="1" hangingPunct="1"/>
            <a:r>
              <a:rPr lang="en-US" altLang="zh-CN" sz="3600" b="1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、学习方面</a:t>
            </a:r>
            <a:b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</a:br>
            <a:r>
              <a:rPr lang="zh-CN" altLang="en-US" sz="3600" b="1" dirty="0">
                <a:solidFill>
                  <a:srgbClr val="CC00CC"/>
                </a:solidFill>
                <a:latin typeface="Arial" panose="020B0604020202020204" pitchFamily="34" charset="0"/>
              </a:rPr>
              <a:t>       从四年级开始，孩子们的学习内容变了。低年级主要是一些非常基础的知识，孩子学习一般不成问题。到了中年级，学习的知识由简单到复杂，从低年级的形象思维向高年级的抽象思维过渡，这对学生提出了更高的要求，基础必须扎扎实实地掌握，该读的还要读，该抄的还得抄，该练的还是必须要练。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4"/>
          <p:cNvSpPr txBox="1"/>
          <p:nvPr/>
        </p:nvSpPr>
        <p:spPr>
          <a:xfrm>
            <a:off x="304800" y="228600"/>
            <a:ext cx="8839200" cy="6134100"/>
          </a:xfrm>
          <a:prstGeom prst="rect">
            <a:avLst/>
          </a:prstGeom>
          <a:noFill/>
          <a:ln w="9525">
            <a:noFill/>
          </a:ln>
          <a:effectLst>
            <a:prstShdw prst="shdw13" dist="53882" dir="13499999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eaLnBrk="1" hangingPunct="1"/>
            <a:r>
              <a:rPr lang="en-US" altLang="zh-CN" sz="36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36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、心理方面</a:t>
            </a:r>
            <a:r>
              <a:rPr lang="zh-CN" altLang="en-US" sz="3600" b="1" dirty="0">
                <a:solidFill>
                  <a:srgbClr val="CC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br>
              <a:rPr lang="zh-CN" altLang="en-US" sz="3600" b="1" dirty="0">
                <a:solidFill>
                  <a:srgbClr val="CC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sz="3600" b="1" dirty="0">
                <a:solidFill>
                  <a:srgbClr val="CC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    孩子长大了，也学会了思考，更学会了察言观色，喜欢的人，他愿意和你交流，不喜欢的人就会跟你对着干。如果你关心他了，重视他了，也许他高兴了就会把自己的心里话和你说说，不高兴就埋在心里，让你摸不透他的想法，这样就无法指导他的学习。另外，家长还要把握好批评的尺度，这阶段的孩子自尊心逐渐增强了，他怕“丢面子”了，所以各位家长在教育孩子的时候要把握好尺度。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4"/>
          <p:cNvSpPr txBox="1"/>
          <p:nvPr/>
        </p:nvSpPr>
        <p:spPr>
          <a:xfrm>
            <a:off x="457200" y="228600"/>
            <a:ext cx="8382000" cy="5453063"/>
          </a:xfrm>
          <a:prstGeom prst="rect">
            <a:avLst/>
          </a:prstGeom>
          <a:noFill/>
          <a:ln w="9525">
            <a:noFill/>
          </a:ln>
          <a:effectLst>
            <a:prstShdw prst="shdw13" dist="53882" dir="13499999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eaLnBrk="1" hangingPunct="1"/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</a:rPr>
              <a:t>3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、学习方面</a:t>
            </a:r>
            <a:r>
              <a:rPr lang="zh-CN" altLang="en-US" sz="3200" b="1" dirty="0">
                <a:solidFill>
                  <a:srgbClr val="CC00CC"/>
                </a:solidFill>
                <a:latin typeface="Arial" panose="020B0604020202020204" pitchFamily="34" charset="0"/>
              </a:rPr>
              <a:t> </a:t>
            </a:r>
            <a:br>
              <a:rPr lang="zh-CN" altLang="en-US" sz="3200" b="1" dirty="0">
                <a:solidFill>
                  <a:srgbClr val="CC00CC"/>
                </a:solidFill>
                <a:latin typeface="Arial" panose="020B0604020202020204" pitchFamily="34" charset="0"/>
              </a:rPr>
            </a:br>
            <a:r>
              <a:rPr lang="zh-CN" altLang="en-US" sz="3200" b="1" dirty="0">
                <a:solidFill>
                  <a:srgbClr val="CC00CC"/>
                </a:solidFill>
                <a:latin typeface="Arial" panose="020B0604020202020204" pitchFamily="34" charset="0"/>
              </a:rPr>
              <a:t>    说到学习在座的家长都深有体会。现在的孩子越来越不好辅导了。现在学习的内容难度加大了，各门功课的作业量相对多了，主要是学习方法改变了，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要求学生变被动为主动学习</a:t>
            </a:r>
            <a:r>
              <a:rPr lang="zh-CN" altLang="en-US" sz="3200" b="1" dirty="0">
                <a:solidFill>
                  <a:srgbClr val="CC00CC"/>
                </a:solidFill>
                <a:latin typeface="Arial" panose="020B0604020202020204" pitchFamily="34" charset="0"/>
              </a:rPr>
              <a:t>。因为以上改变，所以会出现一部分同学求知欲增强，因此成绩越来越好，或者有明显进步。而有一部分同学出现惰性，怕辛苦，这些学生想把成绩提上去就相对会累一点。</a:t>
            </a:r>
            <a:r>
              <a:rPr lang="zh-CN" altLang="en-US" sz="3200" b="1" dirty="0">
                <a:latin typeface="Arial" panose="020B0604020202020204" pitchFamily="34" charset="0"/>
                <a:ea typeface="黑体" panose="02010609060101010101" pitchFamily="49" charset="-122"/>
              </a:rPr>
              <a:t>也就是说从这里开始学生的学习成绩会容易产生两极分化。</a:t>
            </a:r>
            <a:r>
              <a:rPr lang="zh-CN" altLang="en-US" sz="3200" b="1" dirty="0">
                <a:solidFill>
                  <a:srgbClr val="CC00CC"/>
                </a:solidFill>
                <a:latin typeface="Arial" panose="020B0604020202020204" pitchFamily="34" charset="0"/>
              </a:rPr>
              <a:t>这一点务必引起家长们的足够重视。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"/>
          <p:cNvSpPr txBox="1"/>
          <p:nvPr/>
        </p:nvSpPr>
        <p:spPr>
          <a:xfrm>
            <a:off x="457200" y="533400"/>
            <a:ext cx="8229600" cy="4965700"/>
          </a:xfrm>
          <a:prstGeom prst="rect">
            <a:avLst/>
          </a:prstGeom>
          <a:noFill/>
          <a:ln w="9525">
            <a:noFill/>
          </a:ln>
          <a:effectLst>
            <a:prstShdw prst="shdw13" dist="53882" dir="13499999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eaLnBrk="1" hangingPunct="1"/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</a:rPr>
              <a:t>4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、课堂方面</a:t>
            </a:r>
            <a:r>
              <a:rPr lang="zh-CN" altLang="en-US" sz="3200" b="1" dirty="0">
                <a:solidFill>
                  <a:srgbClr val="CC00CC"/>
                </a:solidFill>
                <a:latin typeface="Arial" panose="020B0604020202020204" pitchFamily="34" charset="0"/>
              </a:rPr>
              <a:t> </a:t>
            </a:r>
            <a:br>
              <a:rPr lang="zh-CN" altLang="en-US" sz="3200" b="1" dirty="0">
                <a:solidFill>
                  <a:srgbClr val="CC00CC"/>
                </a:solidFill>
                <a:latin typeface="Arial" panose="020B0604020202020204" pitchFamily="34" charset="0"/>
              </a:rPr>
            </a:br>
            <a:r>
              <a:rPr lang="zh-CN" altLang="en-US" sz="3200" b="1" dirty="0">
                <a:solidFill>
                  <a:srgbClr val="CC00CC"/>
                </a:solidFill>
                <a:latin typeface="Arial" panose="020B0604020202020204" pitchFamily="34" charset="0"/>
              </a:rPr>
              <a:t>      四年级的课堂，非常重要。在课堂上，学生学习状态两极分化相当严重，有一部分学生的思维是相当活跃的，每个问题都能积极思考回答，这一部分孩子课堂效率比较高。但也有一部分学生上课总是游离在课堂之外，常常在抽屉里玩东西，做小动作，或者和同学说“悄悄话”，不积极思考问题，甚至不听老师的讲课。这样，惰性强了，成绩自然就下滑了。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1524000" y="838200"/>
            <a:ext cx="7620000" cy="5078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  <a:t>      </a:t>
            </a:r>
            <a:r>
              <a:rPr kumimoji="1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四</a:t>
            </a:r>
            <a:r>
              <a:rPr kumimoji="1" lang="zh-CN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（</a:t>
            </a:r>
            <a:r>
              <a:rPr kumimoji="1" lang="en-US" altLang="zh-CN" sz="5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4</a:t>
            </a:r>
            <a:r>
              <a:rPr kumimoji="1" lang="zh-CN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）</a:t>
            </a:r>
            <a:r>
              <a:rPr kumimoji="1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班是</a:t>
            </a:r>
            <a:r>
              <a:rPr kumimoji="1" lang="zh-CN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由</a:t>
            </a:r>
            <a:r>
              <a:rPr kumimoji="1" lang="en-US" altLang="zh-CN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45</a:t>
            </a:r>
            <a:r>
              <a:rPr kumimoji="1" lang="zh-CN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名</a:t>
            </a:r>
            <a:r>
              <a:rPr kumimoji="1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来自于不同家庭的孩子组成的一个班集体。其中</a:t>
            </a:r>
            <a:r>
              <a:rPr kumimoji="1" lang="zh-CN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男生</a:t>
            </a:r>
            <a:r>
              <a:rPr kumimoji="1" lang="en-US" altLang="zh-CN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2</a:t>
            </a:r>
            <a:r>
              <a:rPr kumimoji="1" lang="en-US" altLang="zh-CN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5</a:t>
            </a:r>
            <a:r>
              <a:rPr kumimoji="1" lang="zh-CN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人</a:t>
            </a:r>
            <a:r>
              <a:rPr kumimoji="1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，</a:t>
            </a:r>
            <a:r>
              <a:rPr kumimoji="1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女生</a:t>
            </a:r>
            <a:r>
              <a:rPr kumimoji="1" lang="en-US" altLang="zh-CN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20</a:t>
            </a:r>
            <a:r>
              <a:rPr kumimoji="1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人。同学们个个都有鲜明的</a:t>
            </a:r>
            <a:r>
              <a:rPr kumimoji="1" lang="zh-CN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个性</a:t>
            </a:r>
            <a:r>
              <a:rPr kumimoji="1" lang="zh-CN" altLang="en-US" sz="5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。</a:t>
            </a:r>
            <a:r>
              <a:rPr kumimoji="1" lang="en-US" altLang="zh-CN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 </a:t>
            </a:r>
            <a:endParaRPr kumimoji="1" lang="en-US" altLang="zh-CN" sz="5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39939" name="Text Box 3"/>
          <p:cNvSpPr txBox="1"/>
          <p:nvPr/>
        </p:nvSpPr>
        <p:spPr>
          <a:xfrm>
            <a:off x="0" y="457200"/>
            <a:ext cx="1281113" cy="5856288"/>
          </a:xfrm>
          <a:prstGeom prst="rect">
            <a:avLst/>
          </a:prstGeom>
          <a:solidFill>
            <a:srgbClr val="FFFF00"/>
          </a:solidFill>
          <a:ln w="9525">
            <a:noFill/>
          </a:ln>
          <a:effectLst>
            <a:prstShdw prst="shdw13" dist="53882" dir="13499999">
              <a:schemeClr val="bg2"/>
            </a:prstShdw>
          </a:effectLst>
        </p:spPr>
        <p:txBody>
          <a:bodyPr vert="eaVert" anchor="b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>
              <a:spcBef>
                <a:spcPct val="50000"/>
              </a:spcBef>
              <a:buNone/>
            </a:pPr>
            <a:r>
              <a:rPr lang="zh-CN" altLang="en-US" sz="7200" b="1" dirty="0">
                <a:solidFill>
                  <a:srgbClr val="9900FF"/>
                </a:solidFill>
                <a:latin typeface="Times New Roman" panose="02020603050405020304" pitchFamily="18" charset="0"/>
                <a:ea typeface="华文隶书" panose="02010800040101010101" pitchFamily="2" charset="-122"/>
              </a:rPr>
              <a:t>班级情况介绍</a:t>
            </a:r>
          </a:p>
        </p:txBody>
      </p:sp>
      <p:sp>
        <p:nvSpPr>
          <p:cNvPr id="39940" name="Line 4"/>
          <p:cNvSpPr/>
          <p:nvPr/>
        </p:nvSpPr>
        <p:spPr>
          <a:xfrm>
            <a:off x="8915400" y="1371600"/>
            <a:ext cx="0" cy="4535488"/>
          </a:xfrm>
          <a:prstGeom prst="line">
            <a:avLst/>
          </a:prstGeom>
          <a:ln w="25400" cap="flat" cmpd="sng">
            <a:solidFill>
              <a:srgbClr val="FFFF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9941" name="Line 5"/>
          <p:cNvSpPr/>
          <p:nvPr/>
        </p:nvSpPr>
        <p:spPr>
          <a:xfrm flipV="1">
            <a:off x="1905000" y="6553200"/>
            <a:ext cx="6624638" cy="73025"/>
          </a:xfrm>
          <a:prstGeom prst="line">
            <a:avLst/>
          </a:prstGeom>
          <a:ln w="25400" cap="flat" cmpd="sng">
            <a:solidFill>
              <a:schemeClr val="folHlink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</p:bldLst>
  </p:timing>
</p:sld>
</file>

<file path=ppt/theme/theme1.xml><?xml version="1.0" encoding="utf-8"?>
<a:theme xmlns:a="http://schemas.openxmlformats.org/drawingml/2006/main" name="Office 主题">
  <a:themeElements>
    <a:clrScheme name="Office 主题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主题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沉稳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主题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主题">
  <a:themeElements>
    <a:clrScheme name="2_Office 主题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Office 主题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2_Office 主题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Office 主题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Office 主题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Office 主题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Office 主题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Office 主题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Office 主题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Office 主题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Office 主题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Office 主题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Office 主题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Office 主题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主题">
  <a:themeElements>
    <a:clrScheme name="3_Office 主题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Office 主题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3_Office 主题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Office 主题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Office 主题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Office 主题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Office 主题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Office 主题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Office 主题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Office 主题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Office 主题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Office 主题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Office 主题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Office 主题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1017</Words>
  <Application>Microsoft Office PowerPoint</Application>
  <PresentationFormat>全屏显示(4:3)</PresentationFormat>
  <Paragraphs>94</Paragraphs>
  <Slides>26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4</vt:i4>
      </vt:variant>
      <vt:variant>
        <vt:lpstr>幻灯片标题</vt:lpstr>
      </vt:variant>
      <vt:variant>
        <vt:i4>26</vt:i4>
      </vt:variant>
    </vt:vector>
  </HeadingPairs>
  <TitlesOfParts>
    <vt:vector size="30" baseType="lpstr">
      <vt:lpstr>Office 主题</vt:lpstr>
      <vt:lpstr>默认设计模板</vt:lpstr>
      <vt:lpstr>2_Office 主题</vt:lpstr>
      <vt:lpstr>3_Office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dcsx-chy</cp:lastModifiedBy>
  <cp:revision>149</cp:revision>
  <dcterms:created xsi:type="dcterms:W3CDTF">2011-06-25T12:56:00Z</dcterms:created>
  <dcterms:modified xsi:type="dcterms:W3CDTF">2019-11-20T06:59:34Z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2052-10.1.0.6748</vt:lpwstr>
  </property>
</Properties>
</file>