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8639B6-C686-4D72-BF35-8A49EC02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8" y="0"/>
            <a:ext cx="9955032" cy="58102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25069" y="2283227"/>
            <a:ext cx="9755187" cy="276652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4235A3-85A1-4BF4-836A-7383FB0A9A33}"/>
              </a:ext>
            </a:extLst>
          </p:cNvPr>
          <p:cNvSpPr/>
          <p:nvPr/>
        </p:nvSpPr>
        <p:spPr>
          <a:xfrm>
            <a:off x="1165125" y="2578839"/>
            <a:ext cx="84305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华罗庚精神伴成长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E50966-7AD9-4157-A216-4ED630E0D1C1}"/>
              </a:ext>
            </a:extLst>
          </p:cNvPr>
          <p:cNvSpPr txBox="1"/>
          <p:nvPr/>
        </p:nvSpPr>
        <p:spPr>
          <a:xfrm>
            <a:off x="6593286" y="4394478"/>
            <a:ext cx="281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</a:rPr>
              <a:t>主题班会</a:t>
            </a:r>
          </a:p>
        </p:txBody>
      </p:sp>
    </p:spTree>
    <p:extLst>
      <p:ext uri="{BB962C8B-B14F-4D97-AF65-F5344CB8AC3E}">
        <p14:creationId xmlns:p14="http://schemas.microsoft.com/office/powerpoint/2010/main" val="308142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11681" y="2045737"/>
            <a:ext cx="9755187" cy="2766528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FFC000"/>
                </a:solidFill>
              </a:rPr>
              <a:t>1910</a:t>
            </a:r>
            <a:r>
              <a:rPr lang="zh-CN" altLang="en-US" sz="2800" b="1" dirty="0">
                <a:solidFill>
                  <a:srgbClr val="FFC000"/>
                </a:solidFill>
              </a:rPr>
              <a:t>年</a:t>
            </a:r>
            <a:r>
              <a:rPr lang="en-US" altLang="zh-CN" sz="2800" b="1" dirty="0">
                <a:solidFill>
                  <a:srgbClr val="FFC000"/>
                </a:solidFill>
              </a:rPr>
              <a:t>11</a:t>
            </a:r>
            <a:r>
              <a:rPr lang="zh-CN" altLang="en-US" sz="2800" b="1" dirty="0">
                <a:solidFill>
                  <a:srgbClr val="FFC000"/>
                </a:solidFill>
              </a:rPr>
              <a:t>月</a:t>
            </a:r>
            <a:r>
              <a:rPr lang="en-US" altLang="zh-CN" sz="2800" b="1" dirty="0">
                <a:solidFill>
                  <a:srgbClr val="FFC000"/>
                </a:solidFill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</a:rPr>
              <a:t>日，中国“数学之神”华罗庚出生在江苏金坛的一个商 业小家庭。华罗庚的父亲叫做华瑞栋，在当地开了一间杂货店</a:t>
            </a:r>
            <a:r>
              <a:rPr lang="en-US" altLang="zh-CN" sz="2800" b="1" dirty="0">
                <a:solidFill>
                  <a:srgbClr val="FFC000"/>
                </a:solidFill>
              </a:rPr>
              <a:t>,</a:t>
            </a:r>
            <a:r>
              <a:rPr lang="zh-CN" altLang="en-US" sz="2800" b="1" dirty="0">
                <a:solidFill>
                  <a:srgbClr val="FFC000"/>
                </a:solidFill>
              </a:rPr>
              <a:t>母亲是中国传统家庭的贤惠女子。华罗庚是在父亲</a:t>
            </a:r>
            <a:r>
              <a:rPr lang="en-US" altLang="zh-CN" sz="2800" b="1" dirty="0">
                <a:solidFill>
                  <a:srgbClr val="FFC000"/>
                </a:solidFill>
              </a:rPr>
              <a:t>40</a:t>
            </a:r>
            <a:r>
              <a:rPr lang="zh-CN" altLang="en-US" sz="2800" b="1" dirty="0">
                <a:solidFill>
                  <a:srgbClr val="FFC000"/>
                </a:solidFill>
              </a:rPr>
              <a:t>岁的时候才出生的，儿子出生后， 中年得子的华先生夫妇十分的欣慰，为了给儿子祝福，夫妻俩用当地人的习俗，将儿子扣在两个箩筐内。华罗庚的名字就是这样得来的，仔细听来，“罗庚”与“箩筐”的读音比较相近。</a:t>
            </a:r>
            <a:r>
              <a:rPr lang="en-US" altLang="zh-CN" sz="2800" b="1" dirty="0">
                <a:solidFill>
                  <a:srgbClr val="FFC000"/>
                </a:solidFill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</a:rPr>
              <a:t>华罗庚的故事：华罗庚小时候的勤奋故事</a:t>
            </a:r>
            <a:r>
              <a:rPr lang="en-US" altLang="zh-CN" sz="2800" b="1" dirty="0">
                <a:solidFill>
                  <a:srgbClr val="FFC000"/>
                </a:solidFill>
              </a:rPr>
              <a:t>. </a:t>
            </a:r>
            <a:r>
              <a:rPr lang="zh-CN" altLang="en-US" sz="2800" b="1" dirty="0">
                <a:solidFill>
                  <a:srgbClr val="FFC000"/>
                </a:solidFill>
              </a:rPr>
              <a:t>华罗庚，出生在江苏省金坛县一个贫困家庭。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58421" y="418476"/>
            <a:ext cx="2848650" cy="550333"/>
          </a:xfrm>
        </p:spPr>
        <p:txBody>
          <a:bodyPr/>
          <a:lstStyle/>
          <a:p>
            <a:r>
              <a:rPr lang="zh-CN" altLang="en-US" b="1" dirty="0"/>
              <a:t>华罗庚生平</a:t>
            </a:r>
          </a:p>
        </p:txBody>
      </p:sp>
    </p:spTree>
    <p:extLst>
      <p:ext uri="{BB962C8B-B14F-4D97-AF65-F5344CB8AC3E}">
        <p14:creationId xmlns:p14="http://schemas.microsoft.com/office/powerpoint/2010/main" val="321972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03733" y="1847399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br>
              <a:rPr lang="zh-CN" altLang="en-US" sz="2400" b="1" dirty="0">
                <a:solidFill>
                  <a:srgbClr val="FFC000"/>
                </a:solidFill>
              </a:rPr>
            </a:br>
            <a:r>
              <a:rPr lang="zh-CN" altLang="en-US" sz="2400" b="1" dirty="0">
                <a:solidFill>
                  <a:srgbClr val="FFC000"/>
                </a:solidFill>
              </a:rPr>
              <a:t>          华罗庚小时候刻苦学习，然而，华罗庚却被叫去看店（卖棉花的铺子）。</a:t>
            </a:r>
            <a:br>
              <a:rPr lang="zh-CN" altLang="en-US" sz="2400" b="1" dirty="0">
                <a:solidFill>
                  <a:srgbClr val="FFC000"/>
                </a:solidFill>
              </a:rPr>
            </a:br>
            <a:br>
              <a:rPr lang="zh-CN" altLang="en-US" sz="2400" b="1" dirty="0">
                <a:solidFill>
                  <a:srgbClr val="FFC000"/>
                </a:solidFill>
              </a:rPr>
            </a:br>
            <a:r>
              <a:rPr lang="zh-CN" altLang="en-US" sz="2400" b="1" dirty="0">
                <a:solidFill>
                  <a:srgbClr val="FFC000"/>
                </a:solidFill>
              </a:rPr>
              <a:t>           有一次，有个妇女去买棉花，华罗庚正在算一个数学题，那个妇女说要包棉花多少钱？然而勤学的华罗庚却没有听见，就把算的答案答了一遍，那个妇女尖叫起来：“怎么这么贵？”，这时的华罗庚才知道有人来买棉花，就说了价格，那妇女便买了一包棉花走了。华罗庚正想坐下来继续算时，才发现：刚才算题目的草纸被妇女带走了。 这下可急坏了华罗庚，于是不顾一切地去追，一个黄包师傅便让他坐车追，终于追上了，华罗庚不好意思地说：“阿姨，请</a:t>
            </a:r>
            <a:r>
              <a:rPr lang="en-US" altLang="zh-CN" sz="2400" b="1" dirty="0">
                <a:solidFill>
                  <a:srgbClr val="FFC000"/>
                </a:solidFill>
              </a:rPr>
              <a:t>……</a:t>
            </a:r>
            <a:r>
              <a:rPr lang="zh-CN" altLang="en-US" sz="2400" b="1" dirty="0">
                <a:solidFill>
                  <a:srgbClr val="FFC000"/>
                </a:solidFill>
              </a:rPr>
              <a:t>请把草纸还给我”，那妇女生气地说：“这可是我花钱买的，可不是你送的”。华罗庚急坏了，于是他说：“要不这样吧！我花钱把它买下来”。正在华罗庚伸手掏钱之时，那妇女好像是被这孩子感动了吧！不仅没要钱还把草纸还给了华罗庚。 这时的华罗庚才微微舒了口气，回家后，又计算起来。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45740" y="254896"/>
            <a:ext cx="9755187" cy="550333"/>
          </a:xfrm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</a:rPr>
              <a:t>请把草纸还给我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07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95784" y="2332430"/>
            <a:ext cx="9755187" cy="276652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5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51359" y="1775838"/>
            <a:ext cx="9755187" cy="2766528"/>
          </a:xfrm>
        </p:spPr>
        <p:txBody>
          <a:bodyPr>
            <a:normAutofit fontScale="90000"/>
          </a:bodyPr>
          <a:lstStyle/>
          <a:p>
            <a:pPr algn="l">
              <a:lnSpc>
                <a:spcPts val="2900"/>
              </a:lnSpc>
            </a:pPr>
            <a:r>
              <a:rPr lang="zh-CN" altLang="en-US" sz="2000" b="1" dirty="0"/>
              <a:t>           华罗庚的数学作业，经常有涂改的痕迹，很不整洁，老师开始时非常不满意。后来经过仔细辨别，老师发现华罗庚是在不断改进和简化自己的解题方法。</a:t>
            </a:r>
            <a:br>
              <a:rPr lang="en-US" altLang="zh-CN" sz="2000" b="1" dirty="0"/>
            </a:br>
            <a:r>
              <a:rPr lang="en-US" altLang="zh-CN" sz="2000" b="1" dirty="0"/>
              <a:t>          </a:t>
            </a:r>
            <a:r>
              <a:rPr lang="zh-CN" altLang="en-US" sz="2000" b="1" dirty="0"/>
              <a:t>华罗庚在中学读书时，曾对传统的珠算方法进行了认真思考。他经过分析认为：珠算的加减法难以再简化，但乘法还可以简化。乘法传统打法是</a:t>
            </a:r>
            <a:r>
              <a:rPr lang="en-US" altLang="zh-CN" sz="2000" b="1" dirty="0"/>
              <a:t>"</a:t>
            </a:r>
            <a:r>
              <a:rPr lang="zh-CN" altLang="en-US" sz="2000" b="1" dirty="0"/>
              <a:t>留头法</a:t>
            </a:r>
            <a:r>
              <a:rPr lang="en-US" altLang="zh-CN" sz="2000" b="1" dirty="0"/>
              <a:t>"</a:t>
            </a:r>
            <a:r>
              <a:rPr lang="zh-CN" altLang="en-US" sz="2000" b="1" dirty="0"/>
              <a:t>或</a:t>
            </a:r>
            <a:r>
              <a:rPr lang="en-US" altLang="zh-CN" sz="2000" b="1" dirty="0"/>
              <a:t>"</a:t>
            </a:r>
            <a:r>
              <a:rPr lang="zh-CN" altLang="en-US" sz="2000" b="1" dirty="0"/>
              <a:t>留尾法</a:t>
            </a:r>
            <a:r>
              <a:rPr lang="en-US" altLang="zh-CN" sz="2000" b="1" dirty="0"/>
              <a:t>"</a:t>
            </a:r>
            <a:r>
              <a:rPr lang="zh-CN" altLang="en-US" sz="2000" b="1" dirty="0"/>
              <a:t>，即先将乘法打上算盘，再用被乘数去乘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每用乘数的一位数乘被乘数，则在乘数中将该位数去掉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将乘数用完了，即得最后答案。华罗庚觉得：何不干脆将每次乘出的答数逐次加到算盘上去呢</a:t>
            </a:r>
            <a:r>
              <a:rPr lang="en-US" altLang="zh-CN" sz="2000" b="1" dirty="0"/>
              <a:t>?</a:t>
            </a:r>
            <a:r>
              <a:rPr lang="zh-CN" altLang="en-US" sz="2000" b="1" dirty="0"/>
              <a:t>这样就省掉了乘数打上算盘的时间例如：</a:t>
            </a:r>
            <a:r>
              <a:rPr lang="en-US" altLang="zh-CN" sz="2000" b="1" dirty="0"/>
              <a:t>28X6</a:t>
            </a:r>
            <a:r>
              <a:rPr lang="zh-CN" altLang="en-US" sz="2000" b="1" dirty="0"/>
              <a:t>，先在算盘上打上</a:t>
            </a:r>
            <a:r>
              <a:rPr lang="en-US" altLang="zh-CN" sz="2000" b="1" dirty="0"/>
              <a:t>2X6=12</a:t>
            </a:r>
            <a:r>
              <a:rPr lang="zh-CN" altLang="en-US" sz="2000" b="1" dirty="0"/>
              <a:t>，再退一位，加上</a:t>
            </a:r>
            <a:r>
              <a:rPr lang="en-US" altLang="zh-CN" sz="2000" b="1" dirty="0"/>
              <a:t>8X6=48</a:t>
            </a:r>
            <a:r>
              <a:rPr lang="zh-CN" altLang="en-US" sz="2000" b="1" dirty="0"/>
              <a:t>，立即得</a:t>
            </a:r>
            <a:r>
              <a:rPr lang="en-US" altLang="zh-CN" sz="2000" b="1" dirty="0"/>
              <a:t>168</a:t>
            </a:r>
            <a:r>
              <a:rPr lang="zh-CN" altLang="en-US" sz="2000" b="1" dirty="0"/>
              <a:t>，只用两步就能得出结果。对于除法，也可以同样化为逐步相减来做节省的时间就更多的。凭着这一点改进，再加上他擅长心算，华罗庚在当时上海的珠算比赛中获得了冠军。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09351" y="618886"/>
            <a:ext cx="9755187" cy="550333"/>
          </a:xfrm>
        </p:spPr>
        <p:txBody>
          <a:bodyPr/>
          <a:lstStyle/>
          <a:p>
            <a:pPr algn="ctr"/>
            <a:r>
              <a:rPr lang="zh-CN" altLang="en-US" b="1" dirty="0"/>
              <a:t>善于思考</a:t>
            </a:r>
          </a:p>
        </p:txBody>
      </p:sp>
    </p:spTree>
    <p:extLst>
      <p:ext uri="{BB962C8B-B14F-4D97-AF65-F5344CB8AC3E}">
        <p14:creationId xmlns:p14="http://schemas.microsoft.com/office/powerpoint/2010/main" val="232517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36758" y="1879207"/>
            <a:ext cx="9755187" cy="2766528"/>
          </a:xfrm>
        </p:spPr>
        <p:txBody>
          <a:bodyPr>
            <a:normAutofit fontScale="90000"/>
          </a:bodyPr>
          <a:lstStyle/>
          <a:p>
            <a:pPr algn="l">
              <a:lnSpc>
                <a:spcPts val="31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            华罗庚不仅对数学肯动脑筋，对语文也很用心。有一次，老师把自己收藏的文学大师胡适的书分给学生，让每人看完后写一篇读后感。华罗庚分得的是</a:t>
            </a:r>
            <a:r>
              <a:rPr lang="en-US" altLang="zh-CN" sz="2000" b="1" dirty="0">
                <a:solidFill>
                  <a:srgbClr val="FF0000"/>
                </a:solidFill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</a:rPr>
              <a:t>尝试集</a:t>
            </a:r>
            <a:r>
              <a:rPr lang="en-US" altLang="zh-CN" sz="2000" b="1" dirty="0">
                <a:solidFill>
                  <a:srgbClr val="FF0000"/>
                </a:solidFill>
              </a:rPr>
              <a:t>》</a:t>
            </a:r>
            <a:r>
              <a:rPr lang="zh-CN" altLang="en-US" sz="2000" b="1" dirty="0">
                <a:solidFill>
                  <a:srgbClr val="FF0000"/>
                </a:solidFill>
              </a:rPr>
              <a:t>，书中流露出作者提倡白话文的得意，认为自己是一次成功的尝试，于是在扉页上写了一首</a:t>
            </a:r>
            <a:r>
              <a:rPr lang="en-US" altLang="zh-CN" sz="2000" b="1" dirty="0">
                <a:solidFill>
                  <a:srgbClr val="FF0000"/>
                </a:solidFill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</a:rPr>
              <a:t>序诗</a:t>
            </a:r>
            <a:r>
              <a:rPr lang="en-US" altLang="zh-CN" sz="2000" b="1" dirty="0">
                <a:solidFill>
                  <a:srgbClr val="FF0000"/>
                </a:solidFill>
              </a:rPr>
              <a:t>》</a:t>
            </a:r>
            <a:r>
              <a:rPr lang="zh-CN" altLang="en-US" sz="2000" b="1" dirty="0">
                <a:solidFill>
                  <a:srgbClr val="FF0000"/>
                </a:solidFill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尝试成功自古无，放翁这话未必是。我今为下一转语，自古成功在尝试。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华罗庚在读后感中，并未表达出老师所期望的对胡适的赞美之词，而是尖锐地指出：胡适的这首诗概念混乱，第一句中的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尝试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与第四句中的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尝试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是两个完全不同的概念。第一句中的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尝试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是指初次尝试，当然一试就成功是比较罕见的</a:t>
            </a:r>
            <a:r>
              <a:rPr lang="en-US" altLang="zh-CN" sz="2000" b="1" dirty="0">
                <a:solidFill>
                  <a:srgbClr val="FF0000"/>
                </a:solidFill>
              </a:rPr>
              <a:t>;</a:t>
            </a:r>
            <a:r>
              <a:rPr lang="zh-CN" altLang="en-US" sz="2000" b="1" dirty="0">
                <a:solidFill>
                  <a:srgbClr val="FF0000"/>
                </a:solidFill>
              </a:rPr>
              <a:t>第四句中的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尝试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则是指经过多次尝试或失败之后的一次成功尝试，所以它们具有不同的含意。单独来看两个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尝试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都是有道理的，但胡适将二者放在一起，则是拿自己的概念随意否定别人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陆放翁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</a:rPr>
              <a:t>的概念，真是岂有此理</a:t>
            </a:r>
            <a:r>
              <a:rPr lang="en-US" altLang="zh-CN" sz="2000" b="1" dirty="0">
                <a:solidFill>
                  <a:srgbClr val="FF0000"/>
                </a:solidFill>
              </a:rPr>
              <a:t>!</a:t>
            </a:r>
            <a:r>
              <a:rPr lang="zh-CN" altLang="en-US" sz="2000" b="1" dirty="0">
                <a:solidFill>
                  <a:srgbClr val="FF0000"/>
                </a:solidFill>
              </a:rPr>
              <a:t>他说：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胡适序诗逻辑混乱，不堪卒读。</a:t>
            </a:r>
            <a:r>
              <a:rPr lang="en-US" altLang="zh-CN" sz="2000" b="1" dirty="0">
                <a:solidFill>
                  <a:srgbClr val="FF0000"/>
                </a:solidFill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虽然语文老师当时十分不悦，但</a:t>
            </a:r>
            <a:r>
              <a:rPr lang="en-US" altLang="zh-CN" sz="2000" b="1" dirty="0">
                <a:solidFill>
                  <a:srgbClr val="FF0000"/>
                </a:solidFill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</a:rPr>
              <a:t>年后还是对已成名的华罗庚说：</a:t>
            </a:r>
            <a:r>
              <a:rPr lang="en-US" altLang="zh-CN" sz="2000" b="1" dirty="0">
                <a:solidFill>
                  <a:srgbClr val="FF000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我早就看了你的文章不落窠臼。</a:t>
            </a:r>
            <a:br>
              <a:rPr lang="en-US" altLang="zh-CN" sz="2000" b="1" dirty="0">
                <a:solidFill>
                  <a:srgbClr val="FF0000"/>
                </a:solidFill>
              </a:rPr>
            </a:br>
            <a:r>
              <a:rPr lang="en-US" altLang="zh-CN" sz="2000" b="1" dirty="0">
                <a:solidFill>
                  <a:srgbClr val="FF0000"/>
                </a:solidFill>
              </a:rPr>
              <a:t>           </a:t>
            </a:r>
            <a:r>
              <a:rPr lang="zh-CN" altLang="en-US" sz="2000" b="1" dirty="0">
                <a:solidFill>
                  <a:srgbClr val="FF0000"/>
                </a:solidFill>
              </a:rPr>
              <a:t>华罗庚正是由于勤思考，爱创新，不迷信权威，才最终靠刻苦自学成为一名大数学家的。</a:t>
            </a:r>
          </a:p>
        </p:txBody>
      </p:sp>
    </p:spTree>
    <p:extLst>
      <p:ext uri="{BB962C8B-B14F-4D97-AF65-F5344CB8AC3E}">
        <p14:creationId xmlns:p14="http://schemas.microsoft.com/office/powerpoint/2010/main" val="249279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19638" y="2467346"/>
            <a:ext cx="9755187" cy="2766528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FFC000"/>
                </a:solidFill>
              </a:rPr>
              <a:t>           1</a:t>
            </a:r>
            <a:r>
              <a:rPr lang="zh-CN" altLang="en-US" sz="2000" b="1" dirty="0">
                <a:solidFill>
                  <a:srgbClr val="FFC000"/>
                </a:solidFill>
              </a:rPr>
              <a:t>、科学是实事求是的学问，来不得半点虚假。</a:t>
            </a:r>
            <a:r>
              <a:rPr lang="en-US" altLang="zh-CN" sz="2000" b="1" dirty="0">
                <a:solidFill>
                  <a:srgbClr val="FFC000"/>
                </a:solidFill>
              </a:rPr>
              <a:t>——</a:t>
            </a:r>
            <a:r>
              <a:rPr lang="zh-CN" altLang="en-US" sz="2000" b="1" dirty="0">
                <a:solidFill>
                  <a:srgbClr val="FFC000"/>
                </a:solidFill>
              </a:rPr>
              <a:t>华罗庚</a:t>
            </a:r>
            <a:br>
              <a:rPr lang="zh-CN" altLang="en-US" sz="2000" b="1" dirty="0">
                <a:solidFill>
                  <a:srgbClr val="FFC000"/>
                </a:solidFill>
              </a:rPr>
            </a:br>
            <a:br>
              <a:rPr lang="zh-CN" altLang="en-US" sz="2000" b="1" dirty="0">
                <a:solidFill>
                  <a:srgbClr val="FFC000"/>
                </a:solidFill>
              </a:rPr>
            </a:br>
            <a:r>
              <a:rPr lang="zh-CN" altLang="en-US" sz="2000" b="1" dirty="0">
                <a:solidFill>
                  <a:srgbClr val="FFC000"/>
                </a:solidFill>
              </a:rPr>
              <a:t>　　</a:t>
            </a:r>
            <a:r>
              <a:rPr lang="en-US" altLang="zh-CN" sz="2000" b="1" dirty="0">
                <a:solidFill>
                  <a:srgbClr val="FFC000"/>
                </a:solidFill>
              </a:rPr>
              <a:t>2</a:t>
            </a:r>
            <a:r>
              <a:rPr lang="zh-CN" altLang="en-US" sz="2000" b="1" dirty="0">
                <a:solidFill>
                  <a:srgbClr val="FFC000"/>
                </a:solidFill>
              </a:rPr>
              <a:t>、独立思考能力，对于从事科学研究或其他任何工作，都是十分必要的。在历史上，任何科学上的重大发明创造，都是由于发明者充分发挥了这种独创精神。</a:t>
            </a:r>
            <a:r>
              <a:rPr lang="en-US" altLang="zh-CN" sz="2000" b="1" dirty="0">
                <a:solidFill>
                  <a:srgbClr val="FFC000"/>
                </a:solidFill>
              </a:rPr>
              <a:t>——</a:t>
            </a:r>
            <a:r>
              <a:rPr lang="zh-CN" altLang="en-US" sz="2000" b="1" dirty="0">
                <a:solidFill>
                  <a:srgbClr val="FFC000"/>
                </a:solidFill>
              </a:rPr>
              <a:t>华罗庚</a:t>
            </a:r>
            <a:br>
              <a:rPr lang="zh-CN" altLang="en-US" sz="2000" b="1" dirty="0">
                <a:solidFill>
                  <a:srgbClr val="FFC000"/>
                </a:solidFill>
              </a:rPr>
            </a:br>
            <a:br>
              <a:rPr lang="zh-CN" altLang="en-US" sz="2000" b="1" dirty="0">
                <a:solidFill>
                  <a:srgbClr val="FFC000"/>
                </a:solidFill>
              </a:rPr>
            </a:br>
            <a:r>
              <a:rPr lang="zh-CN" altLang="en-US" sz="2000" b="1" dirty="0">
                <a:solidFill>
                  <a:srgbClr val="FFC000"/>
                </a:solidFill>
              </a:rPr>
              <a:t>　　</a:t>
            </a:r>
            <a:r>
              <a:rPr lang="en-US" altLang="zh-CN" sz="2000" b="1" dirty="0">
                <a:solidFill>
                  <a:srgbClr val="FFC000"/>
                </a:solidFill>
              </a:rPr>
              <a:t>3</a:t>
            </a:r>
            <a:r>
              <a:rPr lang="zh-CN" altLang="en-US" sz="2000" b="1" dirty="0">
                <a:solidFill>
                  <a:srgbClr val="FFC000"/>
                </a:solidFill>
              </a:rPr>
              <a:t>、凡是较有成就的科学工作者，毫无例外地都是利用时间的能手，也都是决心在大量时间中投入大量劳动的人</a:t>
            </a:r>
            <a:r>
              <a:rPr lang="en-US" altLang="zh-CN" sz="2000" b="1" dirty="0">
                <a:solidFill>
                  <a:srgbClr val="FFC000"/>
                </a:solidFill>
              </a:rPr>
              <a:t>——</a:t>
            </a:r>
            <a:r>
              <a:rPr lang="zh-CN" altLang="en-US" sz="2000" b="1" dirty="0">
                <a:solidFill>
                  <a:srgbClr val="FFC000"/>
                </a:solidFill>
              </a:rPr>
              <a:t>华罗庚</a:t>
            </a:r>
            <a:br>
              <a:rPr lang="zh-CN" altLang="en-US" sz="2000" b="1" dirty="0">
                <a:solidFill>
                  <a:srgbClr val="FFC000"/>
                </a:solidFill>
              </a:rPr>
            </a:br>
            <a:br>
              <a:rPr lang="zh-CN" altLang="en-US" sz="2000" b="1" dirty="0">
                <a:solidFill>
                  <a:srgbClr val="FFC000"/>
                </a:solidFill>
              </a:rPr>
            </a:br>
            <a:r>
              <a:rPr lang="zh-CN" altLang="en-US" sz="2000" b="1" dirty="0">
                <a:solidFill>
                  <a:srgbClr val="FFC000"/>
                </a:solidFill>
              </a:rPr>
              <a:t>　　</a:t>
            </a:r>
            <a:r>
              <a:rPr lang="en-US" altLang="zh-CN" sz="2000" b="1" dirty="0">
                <a:solidFill>
                  <a:srgbClr val="FFC000"/>
                </a:solidFill>
              </a:rPr>
              <a:t>4</a:t>
            </a:r>
            <a:r>
              <a:rPr lang="zh-CN" altLang="en-US" sz="2000" b="1" dirty="0">
                <a:solidFill>
                  <a:srgbClr val="FFC000"/>
                </a:solidFill>
              </a:rPr>
              <a:t>、任何一个人，都要必须养成自学的习惯，即使是今天在学校的学生，也要养成自学的习惯，因为迟早总要离开学校的！自学，就是一种独立学习，独立思考的能力。行路，还是要靠行路人自己。</a:t>
            </a:r>
            <a:r>
              <a:rPr lang="en-US" altLang="zh-CN" sz="2000" b="1" dirty="0">
                <a:solidFill>
                  <a:srgbClr val="FFC000"/>
                </a:solidFill>
              </a:rPr>
              <a:t>——</a:t>
            </a:r>
            <a:r>
              <a:rPr lang="zh-CN" altLang="en-US" sz="2000" b="1" dirty="0">
                <a:solidFill>
                  <a:srgbClr val="FFC000"/>
                </a:solidFill>
              </a:rPr>
              <a:t>华罗庚</a:t>
            </a:r>
            <a:br>
              <a:rPr lang="zh-CN" altLang="en-US" sz="2000" b="1" dirty="0">
                <a:solidFill>
                  <a:srgbClr val="FFC000"/>
                </a:solidFill>
              </a:rPr>
            </a:br>
            <a:br>
              <a:rPr lang="zh-CN" altLang="en-US" sz="2000" b="1" dirty="0">
                <a:solidFill>
                  <a:srgbClr val="FFC000"/>
                </a:solidFill>
              </a:rPr>
            </a:br>
            <a:r>
              <a:rPr lang="zh-CN" altLang="en-US" sz="2000" b="1" dirty="0">
                <a:solidFill>
                  <a:srgbClr val="FFC000"/>
                </a:solidFill>
              </a:rPr>
              <a:t>　　</a:t>
            </a:r>
            <a:r>
              <a:rPr lang="en-US" altLang="zh-CN" sz="2000" b="1" dirty="0">
                <a:solidFill>
                  <a:srgbClr val="FFC000"/>
                </a:solidFill>
              </a:rPr>
              <a:t>5</a:t>
            </a:r>
            <a:r>
              <a:rPr lang="zh-CN" altLang="en-US" sz="2000" b="1" dirty="0">
                <a:solidFill>
                  <a:srgbClr val="FFC000"/>
                </a:solidFill>
              </a:rPr>
              <a:t>、天才是不足恃的，聪明是不可靠的，要想顺手拣来的伟大科学发明是不可想象的。</a:t>
            </a:r>
            <a:r>
              <a:rPr lang="en-US" altLang="zh-CN" sz="2000" b="1" dirty="0">
                <a:solidFill>
                  <a:srgbClr val="FFC000"/>
                </a:solidFill>
              </a:rPr>
              <a:t>——</a:t>
            </a:r>
            <a:r>
              <a:rPr lang="zh-CN" altLang="en-US" sz="2000" b="1" dirty="0">
                <a:solidFill>
                  <a:srgbClr val="FFC000"/>
                </a:solidFill>
              </a:rPr>
              <a:t>华罗庚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09353" y="467812"/>
            <a:ext cx="9755187" cy="550333"/>
          </a:xfrm>
        </p:spPr>
        <p:txBody>
          <a:bodyPr/>
          <a:lstStyle/>
          <a:p>
            <a:pPr algn="ctr"/>
            <a:r>
              <a:rPr lang="zh-CN" altLang="en-US" b="1" dirty="0"/>
              <a:t>华罗庚名言</a:t>
            </a:r>
          </a:p>
        </p:txBody>
      </p:sp>
    </p:spTree>
    <p:extLst>
      <p:ext uri="{BB962C8B-B14F-4D97-AF65-F5344CB8AC3E}">
        <p14:creationId xmlns:p14="http://schemas.microsoft.com/office/powerpoint/2010/main" val="245014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E63-79CC-4BA2-8090-11861C59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63979" y="1600910"/>
            <a:ext cx="9755187" cy="2766528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dirty="0"/>
              <a:t>           6</a:t>
            </a:r>
            <a:r>
              <a:rPr lang="zh-CN" altLang="en-US" sz="2000" dirty="0"/>
              <a:t>、日累月积见功勋，山穷水尽惜寸阴。</a:t>
            </a:r>
            <a:r>
              <a:rPr lang="en-US" altLang="zh-CN" sz="2000" dirty="0"/>
              <a:t>——</a:t>
            </a:r>
            <a:r>
              <a:rPr lang="zh-CN" altLang="en-US" sz="2000" dirty="0"/>
              <a:t>华罗庚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　　</a:t>
            </a:r>
            <a:r>
              <a:rPr lang="en-US" altLang="zh-CN" sz="2000" dirty="0"/>
              <a:t>7</a:t>
            </a:r>
            <a:r>
              <a:rPr lang="zh-CN" altLang="en-US" sz="2000" dirty="0"/>
              <a:t>、自学，不怕起点低，就怕不到底。</a:t>
            </a:r>
            <a:r>
              <a:rPr lang="en-US" altLang="zh-CN" sz="2000" dirty="0"/>
              <a:t>——</a:t>
            </a:r>
            <a:r>
              <a:rPr lang="zh-CN" altLang="en-US" sz="2000" dirty="0"/>
              <a:t>华罗庚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　　</a:t>
            </a:r>
            <a:r>
              <a:rPr lang="en-US" altLang="zh-CN" sz="2000" dirty="0"/>
              <a:t>8</a:t>
            </a:r>
            <a:r>
              <a:rPr lang="zh-CN" altLang="en-US" sz="2000" dirty="0"/>
              <a:t>、抓住自己最有兴趣的东西，由浅入深，循序渐进地学</a:t>
            </a:r>
            <a:r>
              <a:rPr lang="en-US" altLang="zh-CN" sz="2000" dirty="0"/>
              <a:t>……——</a:t>
            </a:r>
            <a:r>
              <a:rPr lang="zh-CN" altLang="en-US" sz="2000" dirty="0"/>
              <a:t>华罗庚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　　</a:t>
            </a:r>
            <a:r>
              <a:rPr lang="en-US" altLang="zh-CN" sz="2000" dirty="0"/>
              <a:t>9</a:t>
            </a:r>
            <a:r>
              <a:rPr lang="zh-CN" altLang="en-US" sz="2000" dirty="0"/>
              <a:t>、学习和研究好比爬梯子，要一步一步地往上爬，企图一脚跨上四五步，平地登天，那就必须会摔跤了。</a:t>
            </a:r>
            <a:r>
              <a:rPr lang="en-US" altLang="zh-CN" sz="2000" dirty="0"/>
              <a:t>——</a:t>
            </a:r>
            <a:r>
              <a:rPr lang="zh-CN" altLang="en-US" sz="2000" dirty="0"/>
              <a:t>华罗庚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1B6EF-3810-4A34-9444-9C95E3A5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49107" y="984645"/>
            <a:ext cx="9755187" cy="55033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1047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TM04033927[[fn=主要事件]]</Template>
  <TotalTime>170</TotalTime>
  <Words>1258</Words>
  <Application>Microsoft Office PowerPoint</Application>
  <PresentationFormat>宽屏</PresentationFormat>
  <Paragraphs>12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Impact</vt:lpstr>
      <vt:lpstr>主要事件</vt:lpstr>
      <vt:lpstr>PowerPoint 演示文稿</vt:lpstr>
      <vt:lpstr> 1910年11月12日，中国“数学之神”华罗庚出生在江苏金坛的一个商 业小家庭。华罗庚的父亲叫做华瑞栋，在当地开了一间杂货店,母亲是中国传统家庭的贤惠女子。华罗庚是在父亲40岁的时候才出生的，儿子出生后， 中年得子的华先生夫妇十分的欣慰，为了给儿子祝福，夫妻俩用当地人的习俗，将儿子扣在两个箩筐内。华罗庚的名字就是这样得来的，仔细听来，“罗庚”与“箩筐”的读音比较相近。 华罗庚的故事：华罗庚小时候的勤奋故事. 华罗庚，出生在江苏省金坛县一个贫困家庭。</vt:lpstr>
      <vt:lpstr>           华罗庚小时候刻苦学习，然而，华罗庚却被叫去看店（卖棉花的铺子）。             有一次，有个妇女去买棉花，华罗庚正在算一个数学题，那个妇女说要包棉花多少钱？然而勤学的华罗庚却没有听见，就把算的答案答了一遍，那个妇女尖叫起来：“怎么这么贵？”，这时的华罗庚才知道有人来买棉花，就说了价格，那妇女便买了一包棉花走了。华罗庚正想坐下来继续算时，才发现：刚才算题目的草纸被妇女带走了。 这下可急坏了华罗庚，于是不顾一切地去追，一个黄包师傅便让他坐车追，终于追上了，华罗庚不好意思地说：“阿姨，请……请把草纸还给我”，那妇女生气地说：“这可是我花钱买的，可不是你送的”。华罗庚急坏了，于是他说：“要不这样吧！我花钱把它买下来”。正在华罗庚伸手掏钱之时，那妇女好像是被这孩子感动了吧！不仅没要钱还把草纸还给了华罗庚。 这时的华罗庚才微微舒了口气，回家后，又计算起来。</vt:lpstr>
      <vt:lpstr>PowerPoint 演示文稿</vt:lpstr>
      <vt:lpstr>           华罗庚的数学作业，经常有涂改的痕迹，很不整洁，老师开始时非常不满意。后来经过仔细辨别，老师发现华罗庚是在不断改进和简化自己的解题方法。           华罗庚在中学读书时，曾对传统的珠算方法进行了认真思考。他经过分析认为：珠算的加减法难以再简化，但乘法还可以简化。乘法传统打法是"留头法"或"留尾法"，即先将乘法打上算盘，再用被乘数去乘;每用乘数的一位数乘被乘数，则在乘数中将该位数去掉;将乘数用完了，即得最后答案。华罗庚觉得：何不干脆将每次乘出的答数逐次加到算盘上去呢?这样就省掉了乘数打上算盘的时间例如：28X6，先在算盘上打上2X6=12，再退一位，加上8X6=48，立即得168，只用两步就能得出结果。对于除法，也可以同样化为逐步相减来做节省的时间就更多的。凭着这一点改进，再加上他擅长心算，华罗庚在当时上海的珠算比赛中获得了冠军。</vt:lpstr>
      <vt:lpstr>            华罗庚不仅对数学肯动脑筋，对语文也很用心。有一次，老师把自己收藏的文学大师胡适的书分给学生，让每人看完后写一篇读后感。华罗庚分得的是《尝试集》，书中流露出作者提倡白话文的得意，认为自己是一次成功的尝试，于是在扉页上写了一首《序诗》：“尝试成功自古无，放翁这话未必是。我今为下一转语，自古成功在尝试。”华罗庚在读后感中，并未表达出老师所期望的对胡适的赞美之词，而是尖锐地指出：胡适的这首诗概念混乱，第一句中的“尝试”与第四句中的“尝试”是两个完全不同的概念。第一句中的“尝试”是指初次尝试，当然一试就成功是比较罕见的;第四句中的“尝试”则是指经过多次尝试或失败之后的一次成功尝试，所以它们具有不同的含意。单独来看两个“尝试”都是有道理的，但胡适将二者放在一起，则是拿自己的概念随意否定别人(陆放翁)的概念，真是岂有此理!他说：“胡适序诗逻辑混乱，不堪卒读。”虽然语文老师当时十分不悦，但20年后还是对已成名的华罗庚说：“我早就看了你的文章不落窠臼。            华罗庚正是由于勤思考，爱创新，不迷信权威，才最终靠刻苦自学成为一名大数学家的。</vt:lpstr>
      <vt:lpstr>           1、科学是实事求是的学问，来不得半点虚假。——华罗庚  　　2、独立思考能力，对于从事科学研究或其他任何工作，都是十分必要的。在历史上，任何科学上的重大发明创造，都是由于发明者充分发挥了这种独创精神。——华罗庚  　　3、凡是较有成就的科学工作者，毫无例外地都是利用时间的能手，也都是决心在大量时间中投入大量劳动的人——华罗庚  　　4、任何一个人，都要必须养成自学的习惯，即使是今天在学校的学生，也要养成自学的习惯，因为迟早总要离开学校的！自学，就是一种独立学习，独立思考的能力。行路，还是要靠行路人自己。——华罗庚  　　5、天才是不足恃的，聪明是不可靠的，要想顺手拣来的伟大科学发明是不可想象的。——华罗庚</vt:lpstr>
      <vt:lpstr>           6、日累月积见功勋，山穷水尽惜寸阴。——华罗庚  　　7、自学，不怕起点低，就怕不到底。——华罗庚  　　8、抓住自己最有兴趣的东西，由浅入深，循序渐进地学……——华罗庚  　　9、学习和研究好比爬梯子，要一步一步地往上爬，企图一脚跨上四五步，平地登天，那就必须会摔跤了。——华罗庚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CHY</dc:creator>
  <cp:lastModifiedBy>CHY</cp:lastModifiedBy>
  <cp:revision>10</cp:revision>
  <dcterms:created xsi:type="dcterms:W3CDTF">2021-12-08T06:26:25Z</dcterms:created>
  <dcterms:modified xsi:type="dcterms:W3CDTF">2021-12-08T09:17:11Z</dcterms:modified>
</cp:coreProperties>
</file>