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3"/>
    <p:sldMasterId id="2147483681" r:id="rId4"/>
  </p:sldMasterIdLst>
  <p:notesMasterIdLst>
    <p:notesMasterId r:id="rId6"/>
  </p:notesMasterIdLst>
  <p:sldIdLst>
    <p:sldId id="388" r:id="rId5"/>
    <p:sldId id="481" r:id="rId7"/>
    <p:sldId id="470" r:id="rId8"/>
    <p:sldId id="472" r:id="rId9"/>
    <p:sldId id="473" r:id="rId10"/>
    <p:sldId id="479" r:id="rId11"/>
    <p:sldId id="482" r:id="rId12"/>
    <p:sldId id="486" r:id="rId13"/>
    <p:sldId id="483" r:id="rId14"/>
    <p:sldId id="488" r:id="rId15"/>
    <p:sldId id="484" r:id="rId16"/>
    <p:sldId id="477" r:id="rId17"/>
    <p:sldId id="487" r:id="rId18"/>
    <p:sldId id="485" r:id="rId19"/>
    <p:sldId id="478" r:id="rId20"/>
    <p:sldId id="489" r:id="rId21"/>
    <p:sldId id="490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2F63B-D5F0-48A7-B57E-7083359621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9EE6E-82B2-40DF-94BA-D9B743A9D6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42594-4901-4D39-A82D-BDF7BB06582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F3B4B-C8E4-49C0-9383-1B45655BD8C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43FE-403D-4701-BFA5-EA591AAE2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96B9-A92B-4DDB-8005-CAD13B4BFC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43FE-403D-4701-BFA5-EA591AAE2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96B9-A92B-4DDB-8005-CAD13B4BFC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43FE-403D-4701-BFA5-EA591AAE2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96B9-A92B-4DDB-8005-CAD13B4BFC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122292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3450455">
            <a:off x="11038278" y="5341988"/>
            <a:ext cx="661487" cy="1681192"/>
            <a:chOff x="11762339" y="3746221"/>
            <a:chExt cx="406107" cy="1155987"/>
          </a:xfrm>
        </p:grpSpPr>
        <p:sp>
          <p:nvSpPr>
            <p:cNvPr id="3" name="Freeform 16"/>
            <p:cNvSpPr/>
            <p:nvPr userDrawn="1"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4" name="Freeform 30"/>
            <p:cNvSpPr/>
            <p:nvPr userDrawn="1"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5" name="Freeform 12"/>
            <p:cNvSpPr/>
            <p:nvPr userDrawn="1"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6" name="组合 5"/>
          <p:cNvGrpSpPr/>
          <p:nvPr/>
        </p:nvGrpSpPr>
        <p:grpSpPr>
          <a:xfrm rot="2731254">
            <a:off x="490218" y="-162629"/>
            <a:ext cx="566183" cy="1611645"/>
            <a:chOff x="4454660" y="3810474"/>
            <a:chExt cx="406107" cy="1155987"/>
          </a:xfrm>
        </p:grpSpPr>
        <p:sp>
          <p:nvSpPr>
            <p:cNvPr id="7" name="Freeform 16"/>
            <p:cNvSpPr/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8" name="Freeform 30"/>
            <p:cNvSpPr/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9" name="Freeform 12"/>
            <p:cNvSpPr/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10" name="组合 9"/>
          <p:cNvGrpSpPr/>
          <p:nvPr/>
        </p:nvGrpSpPr>
        <p:grpSpPr>
          <a:xfrm rot="23880000" flipV="1">
            <a:off x="163789" y="1301"/>
            <a:ext cx="212643" cy="605292"/>
            <a:chOff x="4454660" y="3810474"/>
            <a:chExt cx="406107" cy="1155987"/>
          </a:xfrm>
        </p:grpSpPr>
        <p:sp>
          <p:nvSpPr>
            <p:cNvPr id="11" name="Freeform 16"/>
            <p:cNvSpPr/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2" name="Freeform 30"/>
            <p:cNvSpPr/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14" name="组合 13"/>
          <p:cNvGrpSpPr/>
          <p:nvPr/>
        </p:nvGrpSpPr>
        <p:grpSpPr>
          <a:xfrm rot="23880000" flipV="1">
            <a:off x="11732397" y="6251410"/>
            <a:ext cx="212643" cy="605292"/>
            <a:chOff x="4454660" y="3810474"/>
            <a:chExt cx="406107" cy="1155987"/>
          </a:xfrm>
        </p:grpSpPr>
        <p:sp>
          <p:nvSpPr>
            <p:cNvPr id="15" name="Freeform 16"/>
            <p:cNvSpPr/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6" name="Freeform 30"/>
            <p:cNvSpPr/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7" name="Freeform 12"/>
            <p:cNvSpPr/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722853" y="3469520"/>
            <a:ext cx="8444139" cy="77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100"/>
            </a:lvl1pPr>
          </a:lstStyle>
          <a:p>
            <a:pPr lvl="0"/>
            <a:r>
              <a:rPr lang="zh-CN" altLang="en-US" dirty="0"/>
              <a:t>小标题</a:t>
            </a:r>
            <a:endParaRPr lang="zh-CN" altLang="en-US" dirty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914539" y="1717913"/>
            <a:ext cx="10060772" cy="132588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1222926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9201" y="2566802"/>
            <a:ext cx="7465483" cy="675933"/>
          </a:xfrm>
        </p:spPr>
        <p:txBody>
          <a:bodyPr lIns="90170" tIns="46990" rIns="90170" bIns="46990">
            <a:noAutofit/>
          </a:bodyPr>
          <a:lstStyle>
            <a:lvl1pPr algn="ctr">
              <a:defRPr sz="27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zh-CN" altLang="en-US" noProof="0">
                <a:sym typeface="Arial" panose="020B0604020202020204" pitchFamily="34" charset="0"/>
              </a:rPr>
              <a:t>单击此处编辑母版标题样式</a:t>
            </a:r>
            <a:endParaRPr lang="zh-CN" altLang="zh-CN" noProof="0" dirty="0">
              <a:sym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7717" y="3357565"/>
            <a:ext cx="7465483" cy="6048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474E52"/>
                </a:solidFill>
              </a:defRPr>
            </a:lvl1pPr>
          </a:lstStyle>
          <a:p>
            <a:pPr lvl="0"/>
            <a:r>
              <a:rPr lang="zh-CN" altLang="en-US" noProof="0">
                <a:sym typeface="Arial" panose="020B0604020202020204" pitchFamily="34" charset="0"/>
              </a:rPr>
              <a:t>单击此处编辑母版副标题样式</a:t>
            </a:r>
            <a:endParaRPr lang="zh-CN" altLang="zh-CN" noProof="0" dirty="0">
              <a:sym typeface="Arial" panose="020B0604020202020204" pitchFamily="34" charset="0"/>
            </a:endParaRPr>
          </a:p>
        </p:txBody>
      </p:sp>
      <p:sp>
        <p:nvSpPr>
          <p:cNvPr id="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6E43FE-403D-4701-BFA5-EA591AAE2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D96B9-A92B-4DDB-8005-CAD13B4BFC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43FE-403D-4701-BFA5-EA591AAE2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96B9-A92B-4DDB-8005-CAD13B4BFC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12229268" cy="685800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43FE-403D-4701-BFA5-EA591AAE2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96B9-A92B-4DDB-8005-CAD13B4BFC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3450455">
            <a:off x="11038278" y="5341988"/>
            <a:ext cx="661487" cy="1681192"/>
            <a:chOff x="11762339" y="3746221"/>
            <a:chExt cx="406107" cy="1155987"/>
          </a:xfrm>
        </p:grpSpPr>
        <p:sp>
          <p:nvSpPr>
            <p:cNvPr id="3" name="Freeform 16"/>
            <p:cNvSpPr/>
            <p:nvPr userDrawn="1"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4" name="Freeform 30"/>
            <p:cNvSpPr/>
            <p:nvPr userDrawn="1"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5" name="Freeform 12"/>
            <p:cNvSpPr/>
            <p:nvPr userDrawn="1"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6" name="组合 5"/>
          <p:cNvGrpSpPr/>
          <p:nvPr/>
        </p:nvGrpSpPr>
        <p:grpSpPr>
          <a:xfrm rot="2731254">
            <a:off x="490218" y="-162629"/>
            <a:ext cx="566183" cy="1611645"/>
            <a:chOff x="4454660" y="3810474"/>
            <a:chExt cx="406107" cy="1155987"/>
          </a:xfrm>
        </p:grpSpPr>
        <p:sp>
          <p:nvSpPr>
            <p:cNvPr id="7" name="Freeform 16"/>
            <p:cNvSpPr/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8" name="Freeform 30"/>
            <p:cNvSpPr/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9" name="Freeform 12"/>
            <p:cNvSpPr/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10" name="组合 9"/>
          <p:cNvGrpSpPr/>
          <p:nvPr/>
        </p:nvGrpSpPr>
        <p:grpSpPr>
          <a:xfrm rot="23880000" flipV="1">
            <a:off x="163789" y="1301"/>
            <a:ext cx="212643" cy="605292"/>
            <a:chOff x="4454660" y="3810474"/>
            <a:chExt cx="406107" cy="1155987"/>
          </a:xfrm>
        </p:grpSpPr>
        <p:sp>
          <p:nvSpPr>
            <p:cNvPr id="11" name="Freeform 16"/>
            <p:cNvSpPr/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2" name="Freeform 30"/>
            <p:cNvSpPr/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14" name="组合 13"/>
          <p:cNvGrpSpPr/>
          <p:nvPr/>
        </p:nvGrpSpPr>
        <p:grpSpPr>
          <a:xfrm rot="23880000" flipV="1">
            <a:off x="11732397" y="6251410"/>
            <a:ext cx="212643" cy="605292"/>
            <a:chOff x="4454660" y="3810474"/>
            <a:chExt cx="406107" cy="1155987"/>
          </a:xfrm>
        </p:grpSpPr>
        <p:sp>
          <p:nvSpPr>
            <p:cNvPr id="15" name="Freeform 16"/>
            <p:cNvSpPr/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6" name="Freeform 30"/>
            <p:cNvSpPr/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7" name="Freeform 12"/>
            <p:cNvSpPr/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43FE-403D-4701-BFA5-EA591AAE2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96B9-A92B-4DDB-8005-CAD13B4BFC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" y="0"/>
            <a:ext cx="12229268" cy="6858000"/>
          </a:xfrm>
          <a:prstGeom prst="rect">
            <a:avLst/>
          </a:prstGeom>
        </p:spPr>
      </p:pic>
    </p:spTree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13450455">
            <a:off x="11038278" y="5341988"/>
            <a:ext cx="661487" cy="1681192"/>
            <a:chOff x="11762339" y="3746221"/>
            <a:chExt cx="406107" cy="1155987"/>
          </a:xfrm>
        </p:grpSpPr>
        <p:sp>
          <p:nvSpPr>
            <p:cNvPr id="3" name="Freeform 16"/>
            <p:cNvSpPr/>
            <p:nvPr userDrawn="1"/>
          </p:nvSpPr>
          <p:spPr bwMode="auto">
            <a:xfrm flipV="1">
              <a:off x="11767353" y="3746221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4" name="Freeform 30"/>
            <p:cNvSpPr/>
            <p:nvPr userDrawn="1"/>
          </p:nvSpPr>
          <p:spPr bwMode="auto">
            <a:xfrm rot="15296182">
              <a:off x="11830602" y="4196908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5" name="Freeform 12"/>
            <p:cNvSpPr/>
            <p:nvPr userDrawn="1"/>
          </p:nvSpPr>
          <p:spPr bwMode="auto">
            <a:xfrm rot="7160246">
              <a:off x="11692179" y="4425941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6" name="组合 5"/>
          <p:cNvGrpSpPr/>
          <p:nvPr/>
        </p:nvGrpSpPr>
        <p:grpSpPr>
          <a:xfrm rot="2731254">
            <a:off x="490218" y="-162629"/>
            <a:ext cx="566183" cy="1611645"/>
            <a:chOff x="4454660" y="3810474"/>
            <a:chExt cx="406107" cy="1155987"/>
          </a:xfrm>
        </p:grpSpPr>
        <p:sp>
          <p:nvSpPr>
            <p:cNvPr id="7" name="Freeform 16"/>
            <p:cNvSpPr/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8" name="Freeform 30"/>
            <p:cNvSpPr/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9" name="Freeform 12"/>
            <p:cNvSpPr/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10" name="组合 9"/>
          <p:cNvGrpSpPr/>
          <p:nvPr/>
        </p:nvGrpSpPr>
        <p:grpSpPr>
          <a:xfrm rot="23880000" flipV="1">
            <a:off x="163789" y="1301"/>
            <a:ext cx="212643" cy="605292"/>
            <a:chOff x="4454660" y="3810474"/>
            <a:chExt cx="406107" cy="1155987"/>
          </a:xfrm>
        </p:grpSpPr>
        <p:sp>
          <p:nvSpPr>
            <p:cNvPr id="11" name="Freeform 16"/>
            <p:cNvSpPr/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2" name="Freeform 30"/>
            <p:cNvSpPr/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3" name="Freeform 12"/>
            <p:cNvSpPr/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  <p:grpSp>
        <p:nvGrpSpPr>
          <p:cNvPr id="14" name="组合 13"/>
          <p:cNvGrpSpPr/>
          <p:nvPr/>
        </p:nvGrpSpPr>
        <p:grpSpPr>
          <a:xfrm rot="23880000" flipV="1">
            <a:off x="11732397" y="6251410"/>
            <a:ext cx="212643" cy="605292"/>
            <a:chOff x="4454660" y="3810474"/>
            <a:chExt cx="406107" cy="1155987"/>
          </a:xfrm>
        </p:grpSpPr>
        <p:sp>
          <p:nvSpPr>
            <p:cNvPr id="15" name="Freeform 16"/>
            <p:cNvSpPr/>
            <p:nvPr userDrawn="1"/>
          </p:nvSpPr>
          <p:spPr bwMode="auto">
            <a:xfrm flipV="1">
              <a:off x="4459674" y="3810474"/>
              <a:ext cx="396080" cy="564858"/>
            </a:xfrm>
            <a:custGeom>
              <a:avLst/>
              <a:gdLst>
                <a:gd name="T0" fmla="*/ 284 w 758"/>
                <a:gd name="T1" fmla="*/ 1081 h 1081"/>
                <a:gd name="T2" fmla="*/ 758 w 758"/>
                <a:gd name="T3" fmla="*/ 0 h 1081"/>
                <a:gd name="T4" fmla="*/ 0 w 758"/>
                <a:gd name="T5" fmla="*/ 288 h 1081"/>
                <a:gd name="T6" fmla="*/ 284 w 758"/>
                <a:gd name="T7" fmla="*/ 1081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8" h="1081">
                  <a:moveTo>
                    <a:pt x="284" y="1081"/>
                  </a:moveTo>
                  <a:lnTo>
                    <a:pt x="758" y="0"/>
                  </a:lnTo>
                  <a:lnTo>
                    <a:pt x="0" y="288"/>
                  </a:lnTo>
                  <a:lnTo>
                    <a:pt x="284" y="1081"/>
                  </a:lnTo>
                  <a:close/>
                </a:path>
              </a:pathLst>
            </a:custGeom>
            <a:solidFill>
              <a:srgbClr val="3190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6" name="Freeform 30"/>
            <p:cNvSpPr/>
            <p:nvPr userDrawn="1"/>
          </p:nvSpPr>
          <p:spPr bwMode="auto">
            <a:xfrm rot="15296182">
              <a:off x="4522923" y="4261161"/>
              <a:ext cx="275725" cy="329602"/>
            </a:xfrm>
            <a:custGeom>
              <a:avLst/>
              <a:gdLst>
                <a:gd name="T0" fmla="*/ 0 w 261"/>
                <a:gd name="T1" fmla="*/ 0 h 312"/>
                <a:gd name="T2" fmla="*/ 119 w 261"/>
                <a:gd name="T3" fmla="*/ 312 h 312"/>
                <a:gd name="T4" fmla="*/ 119 w 261"/>
                <a:gd name="T5" fmla="*/ 312 h 312"/>
                <a:gd name="T6" fmla="*/ 261 w 261"/>
                <a:gd name="T7" fmla="*/ 0 h 312"/>
                <a:gd name="T8" fmla="*/ 0 w 261"/>
                <a:gd name="T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312">
                  <a:moveTo>
                    <a:pt x="0" y="0"/>
                  </a:moveTo>
                  <a:lnTo>
                    <a:pt x="119" y="312"/>
                  </a:lnTo>
                  <a:lnTo>
                    <a:pt x="119" y="312"/>
                  </a:lnTo>
                  <a:lnTo>
                    <a:pt x="26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BF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  <p:sp>
          <p:nvSpPr>
            <p:cNvPr id="17" name="Freeform 12"/>
            <p:cNvSpPr/>
            <p:nvPr userDrawn="1"/>
          </p:nvSpPr>
          <p:spPr bwMode="auto">
            <a:xfrm rot="7160246">
              <a:off x="4384500" y="4490194"/>
              <a:ext cx="546427" cy="406107"/>
            </a:xfrm>
            <a:custGeom>
              <a:avLst/>
              <a:gdLst>
                <a:gd name="T0" fmla="*/ 782 w 1067"/>
                <a:gd name="T1" fmla="*/ 0 h 793"/>
                <a:gd name="T2" fmla="*/ 0 w 1067"/>
                <a:gd name="T3" fmla="*/ 288 h 793"/>
                <a:gd name="T4" fmla="*/ 1067 w 1067"/>
                <a:gd name="T5" fmla="*/ 793 h 793"/>
                <a:gd name="T6" fmla="*/ 782 w 1067"/>
                <a:gd name="T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7" h="793">
                  <a:moveTo>
                    <a:pt x="782" y="0"/>
                  </a:moveTo>
                  <a:lnTo>
                    <a:pt x="0" y="288"/>
                  </a:lnTo>
                  <a:lnTo>
                    <a:pt x="1067" y="793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D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429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287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145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algn="l" defTabSz="685800" rtl="0" eaLnBrk="1" latinLnBrk="0" hangingPunct="1"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40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43FE-403D-4701-BFA5-EA591AAE2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96B9-A92B-4DDB-8005-CAD13B4BFC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43FE-403D-4701-BFA5-EA591AAE2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96B9-A92B-4DDB-8005-CAD13B4BFC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43FE-403D-4701-BFA5-EA591AAE2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96B9-A92B-4DDB-8005-CAD13B4BFC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43FE-403D-4701-BFA5-EA591AAE2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96B9-A92B-4DDB-8005-CAD13B4BFC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E43FE-403D-4701-BFA5-EA591AAE2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D96B9-A92B-4DDB-8005-CAD13B4BFC0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5" Type="http://schemas.openxmlformats.org/officeDocument/2006/relationships/image" Target="../media/image2.png"/><Relationship Id="rId14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E43FE-403D-4701-BFA5-EA591AAE27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D96B9-A92B-4DDB-8005-CAD13B4BFC0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65492-C888-48E7-801A-8935F367468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3767E-9FEE-4979-B670-3D8F00014AC0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GIF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idx="4294967295"/>
          </p:nvPr>
        </p:nvSpPr>
        <p:spPr>
          <a:xfrm>
            <a:off x="3363706" y="2681565"/>
            <a:ext cx="5661025" cy="992187"/>
          </a:xfrm>
        </p:spPr>
        <p:txBody>
          <a:bodyPr>
            <a:normAutofit/>
          </a:bodyPr>
          <a:lstStyle/>
          <a:p>
            <a:pPr algn="ctr"/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老师，您辛苦了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check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62508" y="392361"/>
            <a:ext cx="85553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读一读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008129" y="1246273"/>
            <a:ext cx="5258946" cy="455509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冉有和子路都是孔子的学生。有一天，孔子讲完课，子路大声问：“先 生，我要是听到正确的主张，应该立刻去做吗？”孔子说：“总要问一下父 亲和兄长吧，怎么能听到就去做呢？” 过了一会儿，冉有走到孔子身边，悄悄问了同样的问题，孔子说：“对，应该立刻去做。”因为冉有性格谦逊，办事犹豫不决，而子路逞强好胜，办事不周全，所以孔子的回答就不一样。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12848" y="1708484"/>
            <a:ext cx="3245616" cy="3169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352261" y="1039243"/>
            <a:ext cx="7487479" cy="186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尊敬老师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老师肩负着人类文明薪火相传的历史责任。尊敬老师是中华民族的传美德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也是社会文明进步的表现。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"/>
          <p:cNvSpPr txBox="1">
            <a:spLocks noChangeArrowheads="1"/>
          </p:cNvSpPr>
          <p:nvPr/>
        </p:nvSpPr>
        <p:spPr bwMode="auto">
          <a:xfrm>
            <a:off x="2352260" y="3561175"/>
            <a:ext cx="7487479" cy="214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法治窗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国家保护教师的合法权益，改善教师的工作条件和生活条件，提高教师的社会地位。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——《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中华人民共和国教育法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201282" y="268775"/>
            <a:ext cx="162736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关键点拨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Picture 9" descr="http://2c.zol-img.com.cn/product/70/382/ceqB1aXJNp9yc.gif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5666" y="124912"/>
            <a:ext cx="72013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341960" y="1367895"/>
            <a:ext cx="7508081" cy="25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我们要倡导全社会尊师重教。在现实生活中我们要从小事做起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尊重老师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从现在开始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从“老师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您好”开始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做一个尊重老师的小学生。</a:t>
            </a:r>
            <a:endParaRPr lang="zh-CN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62508" y="392361"/>
            <a:ext cx="855533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读一读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09537" y="1219201"/>
            <a:ext cx="3801979" cy="470898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latin typeface="+mn-ea"/>
                <a:cs typeface="Times New Roman" panose="02020603050405020304" pitchFamily="18" charset="0"/>
              </a:rPr>
              <a:t>    一日，宋朝的大学问家杨时去拜访老师程颐。到了老师家，正遇上程老先生闭目养神。这时候外面开始下雪。杨时和一同前来的游酢求师心切，便恭恭敬敬站在门外等候。等程颐睁 开眼睛时，门外的雪已经积了一尺多厚，两人仍然站在那里。杨时“程门立雪”的故事千百年来一直被世人津津乐道。</a:t>
            </a:r>
            <a:endParaRPr lang="zh-CN" altLang="en-US" sz="2000" dirty="0">
              <a:latin typeface="+mn-ea"/>
              <a:cs typeface="宋体" panose="02010600030101010101" pitchFamily="2" charset="-12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74936" y="1612233"/>
            <a:ext cx="4108580" cy="3863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341960" y="1367895"/>
            <a:ext cx="7508081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教师辛勤地耕耘在三尺讲台，用广博的学识引领学生在知识的海洋里遨游，用高尚的人格魅力教导学生做人做事。学生取得的每一点进步，都凝聚着老师的心血。每个学生都应该用实际行动尊敬老师。</a:t>
            </a:r>
            <a:endParaRPr lang="zh-CN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272324" y="2165725"/>
            <a:ext cx="7725251" cy="111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想一想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我们的哪些行为是尊重老师的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哪些不是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改正那些不好的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坚持那些好的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42" y="3659329"/>
            <a:ext cx="4260533" cy="2669858"/>
          </a:xfrm>
          <a:prstGeom prst="rect">
            <a:avLst/>
          </a:prstGeom>
        </p:spPr>
      </p:pic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183059" y="422567"/>
            <a:ext cx="4167188" cy="1568054"/>
          </a:xfrm>
          <a:prstGeom prst="wedgeEllipseCallout">
            <a:avLst>
              <a:gd name="adj1" fmla="val -66569"/>
              <a:gd name="adj2" fmla="val 15602"/>
            </a:avLst>
          </a:prstGeom>
          <a:solidFill>
            <a:schemeClr val="bg1"/>
          </a:solidFill>
          <a:ln w="25400">
            <a:solidFill>
              <a:schemeClr val="tx1"/>
            </a:solidFill>
            <a:miter lim="800000"/>
          </a:ln>
        </p:spPr>
        <p:txBody>
          <a:bodyPr lIns="68580" tIns="34290" rIns="68580" bIns="34290"/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521198" y="863910"/>
            <a:ext cx="3508375" cy="5579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80" tIns="34290" rIns="68580" bIns="34290" anchor="ctr">
            <a:spAutoFit/>
          </a:bodyPr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请你来思考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 descr="https://timgsa.baidu.com/timg?image&amp;quality=80&amp;size=b9999_10000&amp;sec=1502042233466&amp;di=33e411416d6e341330ca76f5a1ab94e3&amp;imgtype=0&amp;src=http%3A%2F%2Fimg.zcool.cn%2Fcommunity%2F01647457140ee332f8758c9b68dcf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6320" y="55199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"/>
            <a:ext cx="19891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524001" y="0"/>
            <a:ext cx="1714227" cy="523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课堂小结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176169" y="2088733"/>
            <a:ext cx="2390775" cy="38338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认识老师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176168" y="4394221"/>
            <a:ext cx="2298700" cy="37504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尊敬老师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625057" y="3262124"/>
            <a:ext cx="2003258" cy="50043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老师，您辛苦了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左大括号 6"/>
          <p:cNvSpPr/>
          <p:nvPr/>
        </p:nvSpPr>
        <p:spPr bwMode="auto">
          <a:xfrm>
            <a:off x="5720473" y="2472112"/>
            <a:ext cx="363538" cy="2015728"/>
          </a:xfrm>
          <a:prstGeom prst="leftBrace">
            <a:avLst>
              <a:gd name="adj1" fmla="val 21894"/>
              <a:gd name="adj2" fmla="val 50000"/>
            </a:avLst>
          </a:prstGeom>
          <a:noFill/>
          <a:ln w="28575">
            <a:solidFill>
              <a:schemeClr val="accent6">
                <a:lumMod val="75000"/>
              </a:schemeClr>
            </a:solidFill>
            <a:round/>
          </a:ln>
        </p:spPr>
        <p:txBody>
          <a:bodyPr lIns="68580" tIns="34290" rIns="68580" bIns="34290"/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224295" y="3295337"/>
            <a:ext cx="2298700" cy="37504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理解老师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1524000" y="1"/>
            <a:ext cx="1989138" cy="536575"/>
            <a:chOff x="405" y="428"/>
            <a:chExt cx="3133" cy="845"/>
          </a:xfrm>
        </p:grpSpPr>
        <p:pic>
          <p:nvPicPr>
            <p:cNvPr id="4" name="图片 3"/>
            <p:cNvPicPr>
              <a:picLocks noChangeAspect="1" noChangeArrowheads="1"/>
            </p:cNvPicPr>
            <p:nvPr/>
          </p:nvPicPr>
          <p:blipFill>
            <a:blip r:embed="rId1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5" y="428"/>
              <a:ext cx="3133" cy="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文本框 2"/>
            <p:cNvSpPr txBox="1">
              <a:spLocks noChangeArrowheads="1"/>
            </p:cNvSpPr>
            <p:nvPr/>
          </p:nvSpPr>
          <p:spPr bwMode="auto">
            <a:xfrm>
              <a:off x="405" y="428"/>
              <a:ext cx="2700" cy="8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342900" lvl="1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685800" lvl="2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028700" lvl="3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371600" lvl="4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1714500" lvl="5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057400" lvl="6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2400300" lvl="7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2743200" lvl="8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课后作业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3030356" y="1821594"/>
            <a:ext cx="6072293" cy="112857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>
                <a:solidFill>
                  <a:srgbClr val="6600FF"/>
                </a:solidFill>
              </a:rPr>
              <a:t>       设计一张贺卡，并在贺卡上写下对老师想说的话，以表达自己的敬爱之情。</a:t>
            </a:r>
            <a:endParaRPr lang="zh-CN" altLang="en-US" sz="24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428505" y="2170457"/>
            <a:ext cx="7749165" cy="195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在学校里，老师和我们朝夕相处，他们不仅教给我们知识，也教会我们怎样做事做人。为了我们的成长，老师付出了许多心血和汗水。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"/>
            <a:ext cx="19891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1524000" y="1"/>
            <a:ext cx="17145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新课导入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131488" y="572328"/>
            <a:ext cx="6522182" cy="128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欣赏《每当我走过老师窗前》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indent="0">
              <a:lnSpc>
                <a:spcPct val="150000"/>
              </a:lnSpc>
            </a:pP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这首歌表达了对谁的尊敬之情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730" y="2392556"/>
            <a:ext cx="2914174" cy="3695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623931" y="859134"/>
            <a:ext cx="7487479" cy="242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走进老师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我们虽然和老师天天在一起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但要真正了解老师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就需要走近老师了解他们的日常工作和辛勤付出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感受他们的鲜明个性和独特魅力。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890" y="3286850"/>
            <a:ext cx="4192180" cy="31439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1"/>
            <a:ext cx="19891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2"/>
          <p:cNvSpPr txBox="1">
            <a:spLocks noChangeArrowheads="1"/>
          </p:cNvSpPr>
          <p:nvPr/>
        </p:nvSpPr>
        <p:spPr bwMode="auto">
          <a:xfrm>
            <a:off x="1524001" y="0"/>
            <a:ext cx="1714227" cy="523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新课讲解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390568" y="1593368"/>
            <a:ext cx="7410864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根据你的所见所闻说一说老师都需要做哪些事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68" y="3173329"/>
            <a:ext cx="27241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13113" y="1931228"/>
            <a:ext cx="7765774" cy="1955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为了把课上得更精彩，老师要花好多时间准备。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批阅学生的作业。</a:t>
            </a:r>
            <a:endParaRPr lang="zh-CN" altLang="en-US" sz="2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除了上课，老轻也要不断提高自己的教学技能。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341960" y="1367895"/>
            <a:ext cx="7508081" cy="257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每位</a:t>
            </a:r>
            <a:r>
              <a:rPr lang="zh-CN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都有自己的个性特点，有的活泼，有的文静；在不同的场合，老师给我们的感觉也会不一样，有时严肃，有时幽默</a:t>
            </a:r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老师也有自己的喜怒哀乐、兴趣爱好、理想和追求。</a:t>
            </a:r>
            <a:endParaRPr lang="zh-CN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36786" y="344905"/>
            <a:ext cx="3525075" cy="261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0216" y="336884"/>
            <a:ext cx="3424716" cy="2622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1" y="3608177"/>
            <a:ext cx="3561347" cy="248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2989" y="3606887"/>
            <a:ext cx="3288632" cy="2538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84360" y="3031959"/>
            <a:ext cx="154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语文老师</a:t>
            </a:r>
            <a:endParaRPr lang="zh-CN" alt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43538" y="3048001"/>
            <a:ext cx="154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数学老师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112170" y="6240380"/>
            <a:ext cx="154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音乐老师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87917" y="6259978"/>
            <a:ext cx="1548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体育老师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>
            <a:spLocks noChangeArrowheads="1"/>
          </p:cNvSpPr>
          <p:nvPr/>
        </p:nvSpPr>
        <p:spPr bwMode="auto">
          <a:xfrm>
            <a:off x="2352261" y="1384146"/>
            <a:ext cx="7487479" cy="40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理解老师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不管是温柔的呵护，还是严厉的批评，每个老师都会用自己的方式爱学生，他们希望每个孩子都能够健康成长。我们要理解老师的良苦用心。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对不同的学生，老师可能会采用不同的方法，会提出不同的要求。老师用热情和真心启迪我们的智慧，引领我们健康成长。</a:t>
            </a: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201282" y="268775"/>
            <a:ext cx="162736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>
            <a:defPPr>
              <a:defRPr lang="zh-CN"/>
            </a:defPPr>
            <a:lvl1pPr marL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342900" lvl="1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685800" lvl="2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028700" lvl="3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371600" lvl="4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1714500" lvl="5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057400" lvl="6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2400300" lvl="7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2743200" lvl="8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关键点拨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Picture 9" descr="http://2c.zol-img.com.cn/product/70/382/ceqB1aXJNp9yc.gif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5666" y="124912"/>
            <a:ext cx="720139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老师，您辛苦了_课件1</Template>
  <TotalTime>0</TotalTime>
  <Words>1162</Words>
  <Application>WPS 演示</Application>
  <PresentationFormat>宽屏</PresentationFormat>
  <Paragraphs>75</Paragraphs>
  <Slides>17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宋体</vt:lpstr>
      <vt:lpstr>Wingdings</vt:lpstr>
      <vt:lpstr>楷体</vt:lpstr>
      <vt:lpstr>微软雅黑</vt:lpstr>
      <vt:lpstr>Times New Roman</vt:lpstr>
      <vt:lpstr>Arial Unicode MS</vt:lpstr>
      <vt:lpstr>等线</vt:lpstr>
      <vt:lpstr>Calibri</vt:lpstr>
      <vt:lpstr>主题1</vt:lpstr>
      <vt:lpstr>1_主题1</vt:lpstr>
      <vt:lpstr>2_主题1</vt:lpstr>
      <vt:lpstr>老师，您辛苦了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刘 一</dc:creator>
  <cp:lastModifiedBy>蓝天白云</cp:lastModifiedBy>
  <cp:revision>3</cp:revision>
  <dcterms:created xsi:type="dcterms:W3CDTF">2019-09-02T14:09:00Z</dcterms:created>
  <dcterms:modified xsi:type="dcterms:W3CDTF">2021-09-05T12:44:51Z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004A0D98DB954D32A4480DEE72D04F22</vt:lpwstr>
  </property>
  <property fmtid="{D5CDD505-2E9C-101B-9397-08002B2CF9AE}" pid="3" name="KSOProductBuildVer">
    <vt:lpwstr>2052-11.1.0.10700</vt:lpwstr>
  </property>
</Properties>
</file>